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3" r:id="rId3"/>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857400" y="685800"/>
            <a:ext cx="342915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514350" y="4343400"/>
            <a:ext cx="41148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 name="Google Shape;56;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57" name="Google Shape;57;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i="0" lang="en-US" sz="1800" u="none" cap="none" strike="noStrike">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 name="Google Shape;64;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65" name="Google Shape;65;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 name="Google Shape;91;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92" name="Google Shape;92;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3" name="Google Shape;123;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124" name="Google Shape;124;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 name="Google Shape;156;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157" name="Google Shape;157;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 name="Google Shape;168;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169" name="Google Shape;169;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6" name="Google Shape;176;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177" name="Google Shape;177;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213" name="Google Shape;213;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h63cb47fafab2222b_0_13: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h63cb47fafab2222b_0_13: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1" name="Google Shape;241;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242" name="Google Shape;242;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h44abae295b0c5c94_1_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3" name="Google Shape;263;h44abae295b0c5c94_1_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endParaRPr>
          </a:p>
        </p:txBody>
      </p:sp>
      <p:sp>
        <p:nvSpPr>
          <p:cNvPr id="264" name="Google Shape;264;h44abae295b0c5c94_1_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5" name="Google Shape;275;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276" name="Google Shape;276;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7" name="Google Shape;297;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298" name="Google Shape;298;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h63cb47fafab2222b_16_6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9" name="Google Shape;309;h63cb47fafab2222b_16_6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310" name="Google Shape;310;h63cb47fafab2222b_16_6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h63cb47fafab2222b_16_15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1" name="Google Shape;321;h63cb47fafab2222b_16_15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322" name="Google Shape;322;h63cb47fafab2222b_16_15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3" name="Google Shape;333;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334" name="Google Shape;334;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h63cb47fafab2222b_0_8: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h63cb47fafab2222b_0_8: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2" name="Google Shape;362;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363" name="Google Shape;363;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4" name="Google Shape;374;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375" name="Google Shape;375;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h63cb47fafab2222b_0_21: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h63cb47fafab2222b_0_21: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3" name="Google Shape;403;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404" name="Google Shape;404;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h63cb47fafab2222b_0_26:notes"/>
          <p:cNvSpPr/>
          <p:nvPr>
            <p:ph idx="2" type="sldImg"/>
          </p:nvPr>
        </p:nvSpPr>
        <p:spPr>
          <a:xfrm>
            <a:off x="857400" y="685800"/>
            <a:ext cx="3429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h63cb47fafab2222b_0_26:notes"/>
          <p:cNvSpPr txBox="1"/>
          <p:nvPr>
            <p:ph idx="1" type="body"/>
          </p:nvPr>
        </p:nvSpPr>
        <p:spPr>
          <a:xfrm>
            <a:off x="514350" y="4343400"/>
            <a:ext cx="41148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2" name="Google Shape;432;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433" name="Google Shape;433;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6" name="Google Shape;456;p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457" name="Google Shape;457;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6" name="Google Shape;466;p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467" name="Google Shape;467;p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RT">
  <p:cSld name="ART">
    <p:bg>
      <p:bgPr>
        <a:solidFill>
          <a:srgbClr val="FFFFFF"/>
        </a:solidFill>
      </p:bgPr>
    </p:bg>
    <p:spTree>
      <p:nvGrpSpPr>
        <p:cNvPr id="7" name="Shape 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bg>
      <p:bgPr>
        <a:solidFill>
          <a:srgbClr val="FFFFFF"/>
        </a:solidFill>
      </p:bgPr>
    </p:bg>
    <p:spTree>
      <p:nvGrpSpPr>
        <p:cNvPr id="8" name="Shape 8"/>
        <p:cNvGrpSpPr/>
        <p:nvPr/>
      </p:nvGrpSpPr>
      <p:grpSpPr>
        <a:xfrm>
          <a:off x="0" y="0"/>
          <a:ext cx="0" cy="0"/>
          <a:chOff x="0" y="0"/>
          <a:chExt cx="0" cy="0"/>
        </a:xfrm>
      </p:grpSpPr>
      <p:pic>
        <p:nvPicPr>
          <p:cNvPr id="9" name="Google Shape;9;p3"/>
          <p:cNvPicPr preferRelativeResize="0"/>
          <p:nvPr/>
        </p:nvPicPr>
        <p:blipFill rotWithShape="1">
          <a:blip r:embed="rId2">
            <a:alphaModFix/>
          </a:blip>
          <a:srcRect b="0" l="0" r="0" t="0"/>
          <a:stretch/>
        </p:blipFill>
        <p:spPr>
          <a:xfrm>
            <a:off x="457200" y="452628"/>
            <a:ext cx="566928" cy="91440"/>
          </a:xfrm>
          <a:prstGeom prst="rect">
            <a:avLst/>
          </a:prstGeom>
          <a:noFill/>
          <a:ln>
            <a:noFill/>
          </a:ln>
        </p:spPr>
      </p:pic>
      <p:sp>
        <p:nvSpPr>
          <p:cNvPr id="10" name="Google Shape;10;p3"/>
          <p:cNvSpPr/>
          <p:nvPr/>
        </p:nvSpPr>
        <p:spPr>
          <a:xfrm>
            <a:off x="457200" y="4773168"/>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900"/>
              <a:buFont typeface="Calibri"/>
              <a:buNone/>
            </a:pPr>
            <a:r>
              <a:rPr lang="en-US" sz="900">
                <a:solidFill>
                  <a:srgbClr val="545B66"/>
                </a:solidFill>
                <a:latin typeface="Calibri"/>
                <a:ea typeface="Calibri"/>
                <a:cs typeface="Calibri"/>
                <a:sym typeface="Calibri"/>
              </a:rPr>
              <a:t>The AI Sessions  |  Episode 1 Live Workshop  |  October 5, 2026</a:t>
            </a:r>
            <a:endParaRPr sz="900">
              <a:solidFill>
                <a:schemeClr val="dk1"/>
              </a:solidFill>
              <a:latin typeface="Calibri"/>
              <a:ea typeface="Calibri"/>
              <a:cs typeface="Calibri"/>
              <a:sym typeface="Calibri"/>
            </a:endParaRPr>
          </a:p>
        </p:txBody>
      </p:sp>
      <p:sp>
        <p:nvSpPr>
          <p:cNvPr id="11" name="Google Shape;11;p3"/>
          <p:cNvSpPr txBox="1"/>
          <p:nvPr>
            <p:ph type="title"/>
          </p:nvPr>
        </p:nvSpPr>
        <p:spPr>
          <a:xfrm>
            <a:off x="457200" y="713232"/>
            <a:ext cx="8229600" cy="56692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004D9B"/>
              </a:buClr>
              <a:buSzPts val="2600"/>
              <a:buFont typeface="Georgia"/>
              <a:buNone/>
              <a:defRPr b="1" i="0" sz="2600" u="none" cap="none" strike="noStrike">
                <a:solidFill>
                  <a:srgbClr val="004D9B"/>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
          <p:cNvSpPr txBox="1"/>
          <p:nvPr>
            <p:ph idx="12"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sz="900">
                <a:solidFill>
                  <a:srgbClr val="545B66"/>
                </a:solidFill>
                <a:latin typeface="Calibri"/>
                <a:ea typeface="Calibri"/>
                <a:cs typeface="Calibri"/>
                <a:sym typeface="Calibri"/>
              </a:defRPr>
            </a:lvl1pPr>
            <a:lvl2pPr indent="0" lvl="1" marL="0" marR="0" algn="r">
              <a:spcBef>
                <a:spcPts val="0"/>
              </a:spcBef>
              <a:buNone/>
              <a:defRPr b="0" sz="900">
                <a:solidFill>
                  <a:srgbClr val="545B66"/>
                </a:solidFill>
                <a:latin typeface="Calibri"/>
                <a:ea typeface="Calibri"/>
                <a:cs typeface="Calibri"/>
                <a:sym typeface="Calibri"/>
              </a:defRPr>
            </a:lvl2pPr>
            <a:lvl3pPr indent="0" lvl="2" marL="0" marR="0" algn="r">
              <a:spcBef>
                <a:spcPts val="0"/>
              </a:spcBef>
              <a:buNone/>
              <a:defRPr b="0" sz="900">
                <a:solidFill>
                  <a:srgbClr val="545B66"/>
                </a:solidFill>
                <a:latin typeface="Calibri"/>
                <a:ea typeface="Calibri"/>
                <a:cs typeface="Calibri"/>
                <a:sym typeface="Calibri"/>
              </a:defRPr>
            </a:lvl3pPr>
            <a:lvl4pPr indent="0" lvl="3" marL="0" marR="0" algn="r">
              <a:spcBef>
                <a:spcPts val="0"/>
              </a:spcBef>
              <a:buNone/>
              <a:defRPr b="0" sz="900">
                <a:solidFill>
                  <a:srgbClr val="545B66"/>
                </a:solidFill>
                <a:latin typeface="Calibri"/>
                <a:ea typeface="Calibri"/>
                <a:cs typeface="Calibri"/>
                <a:sym typeface="Calibri"/>
              </a:defRPr>
            </a:lvl4pPr>
            <a:lvl5pPr indent="0" lvl="4" marL="0" marR="0" algn="r">
              <a:spcBef>
                <a:spcPts val="0"/>
              </a:spcBef>
              <a:buNone/>
              <a:defRPr b="0" sz="900">
                <a:solidFill>
                  <a:srgbClr val="545B66"/>
                </a:solidFill>
                <a:latin typeface="Calibri"/>
                <a:ea typeface="Calibri"/>
                <a:cs typeface="Calibri"/>
                <a:sym typeface="Calibri"/>
              </a:defRPr>
            </a:lvl5pPr>
            <a:lvl6pPr indent="0" lvl="5" marL="0" marR="0" algn="r">
              <a:spcBef>
                <a:spcPts val="0"/>
              </a:spcBef>
              <a:buNone/>
              <a:defRPr b="0" sz="900">
                <a:solidFill>
                  <a:srgbClr val="545B66"/>
                </a:solidFill>
                <a:latin typeface="Calibri"/>
                <a:ea typeface="Calibri"/>
                <a:cs typeface="Calibri"/>
                <a:sym typeface="Calibri"/>
              </a:defRPr>
            </a:lvl6pPr>
            <a:lvl7pPr indent="0" lvl="6" marL="0" marR="0" algn="r">
              <a:spcBef>
                <a:spcPts val="0"/>
              </a:spcBef>
              <a:buNone/>
              <a:defRPr b="0" sz="900">
                <a:solidFill>
                  <a:srgbClr val="545B66"/>
                </a:solidFill>
                <a:latin typeface="Calibri"/>
                <a:ea typeface="Calibri"/>
                <a:cs typeface="Calibri"/>
                <a:sym typeface="Calibri"/>
              </a:defRPr>
            </a:lvl7pPr>
            <a:lvl8pPr indent="0" lvl="7" marL="0" marR="0" algn="r">
              <a:spcBef>
                <a:spcPts val="0"/>
              </a:spcBef>
              <a:buNone/>
              <a:defRPr b="0" sz="900">
                <a:solidFill>
                  <a:srgbClr val="545B66"/>
                </a:solidFill>
                <a:latin typeface="Calibri"/>
                <a:ea typeface="Calibri"/>
                <a:cs typeface="Calibri"/>
                <a:sym typeface="Calibri"/>
              </a:defRPr>
            </a:lvl8pPr>
            <a:lvl9pPr indent="0" lvl="8" marL="0" marR="0" algn="r">
              <a:spcBef>
                <a:spcPts val="0"/>
              </a:spcBef>
              <a:buNone/>
              <a:defRPr b="0" sz="900">
                <a:solidFill>
                  <a:srgbClr val="545B6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p:cSld name="DARK">
    <p:bg>
      <p:bgPr>
        <a:solidFill>
          <a:srgbClr val="004D9B"/>
        </a:solidFill>
      </p:bgPr>
    </p:bg>
    <p:spTree>
      <p:nvGrpSpPr>
        <p:cNvPr id="13" name="Shape 13"/>
        <p:cNvGrpSpPr/>
        <p:nvPr/>
      </p:nvGrpSpPr>
      <p:grpSpPr>
        <a:xfrm>
          <a:off x="0" y="0"/>
          <a:ext cx="0" cy="0"/>
          <a:chOff x="0" y="0"/>
          <a:chExt cx="0" cy="0"/>
        </a:xfrm>
      </p:grpSpPr>
      <p:sp>
        <p:nvSpPr>
          <p:cNvPr id="14" name="Google Shape;14;p4"/>
          <p:cNvSpPr/>
          <p:nvPr/>
        </p:nvSpPr>
        <p:spPr>
          <a:xfrm>
            <a:off x="457200" y="4773168"/>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lang="en-US" sz="900">
                <a:solidFill>
                  <a:srgbClr val="FFFFFF"/>
                </a:solidFill>
                <a:latin typeface="Calibri"/>
                <a:ea typeface="Calibri"/>
                <a:cs typeface="Calibri"/>
                <a:sym typeface="Calibri"/>
              </a:rPr>
              <a:t>The AI Sessions  |  Episode 1 Live Workshop  |  October 5, 2026</a:t>
            </a:r>
            <a:endParaRPr sz="900">
              <a:solidFill>
                <a:schemeClr val="dk1"/>
              </a:solidFill>
              <a:latin typeface="Calibri"/>
              <a:ea typeface="Calibri"/>
              <a:cs typeface="Calibri"/>
              <a:sym typeface="Calibri"/>
            </a:endParaRPr>
          </a:p>
        </p:txBody>
      </p:sp>
      <p:sp>
        <p:nvSpPr>
          <p:cNvPr id="15" name="Google Shape;15;p4"/>
          <p:cNvSpPr txBox="1"/>
          <p:nvPr>
            <p:ph type="title"/>
          </p:nvPr>
        </p:nvSpPr>
        <p:spPr>
          <a:xfrm>
            <a:off x="2103120" y="1874520"/>
            <a:ext cx="6583680" cy="118872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FFFFFF"/>
              </a:buClr>
              <a:buSzPts val="2400"/>
              <a:buFont typeface="Georgia"/>
              <a:buNone/>
              <a:defRPr b="1" i="0" sz="2400" u="none" cap="none" strike="noStrike">
                <a:solidFill>
                  <a:srgbClr val="FFFFFF"/>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4"/>
          <p:cNvSpPr txBox="1"/>
          <p:nvPr>
            <p:ph idx="12"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sz="900">
                <a:solidFill>
                  <a:srgbClr val="FFFFFF"/>
                </a:solidFill>
                <a:latin typeface="Calibri"/>
                <a:ea typeface="Calibri"/>
                <a:cs typeface="Calibri"/>
                <a:sym typeface="Calibri"/>
              </a:defRPr>
            </a:lvl1pPr>
            <a:lvl2pPr indent="0" lvl="1" marL="0" marR="0" algn="r">
              <a:spcBef>
                <a:spcPts val="0"/>
              </a:spcBef>
              <a:buNone/>
              <a:defRPr b="0" sz="900">
                <a:solidFill>
                  <a:srgbClr val="FFFFFF"/>
                </a:solidFill>
                <a:latin typeface="Calibri"/>
                <a:ea typeface="Calibri"/>
                <a:cs typeface="Calibri"/>
                <a:sym typeface="Calibri"/>
              </a:defRPr>
            </a:lvl2pPr>
            <a:lvl3pPr indent="0" lvl="2" marL="0" marR="0" algn="r">
              <a:spcBef>
                <a:spcPts val="0"/>
              </a:spcBef>
              <a:buNone/>
              <a:defRPr b="0" sz="900">
                <a:solidFill>
                  <a:srgbClr val="FFFFFF"/>
                </a:solidFill>
                <a:latin typeface="Calibri"/>
                <a:ea typeface="Calibri"/>
                <a:cs typeface="Calibri"/>
                <a:sym typeface="Calibri"/>
              </a:defRPr>
            </a:lvl3pPr>
            <a:lvl4pPr indent="0" lvl="3" marL="0" marR="0" algn="r">
              <a:spcBef>
                <a:spcPts val="0"/>
              </a:spcBef>
              <a:buNone/>
              <a:defRPr b="0" sz="900">
                <a:solidFill>
                  <a:srgbClr val="FFFFFF"/>
                </a:solidFill>
                <a:latin typeface="Calibri"/>
                <a:ea typeface="Calibri"/>
                <a:cs typeface="Calibri"/>
                <a:sym typeface="Calibri"/>
              </a:defRPr>
            </a:lvl4pPr>
            <a:lvl5pPr indent="0" lvl="4" marL="0" marR="0" algn="r">
              <a:spcBef>
                <a:spcPts val="0"/>
              </a:spcBef>
              <a:buNone/>
              <a:defRPr b="0" sz="900">
                <a:solidFill>
                  <a:srgbClr val="FFFFFF"/>
                </a:solidFill>
                <a:latin typeface="Calibri"/>
                <a:ea typeface="Calibri"/>
                <a:cs typeface="Calibri"/>
                <a:sym typeface="Calibri"/>
              </a:defRPr>
            </a:lvl5pPr>
            <a:lvl6pPr indent="0" lvl="5" marL="0" marR="0" algn="r">
              <a:spcBef>
                <a:spcPts val="0"/>
              </a:spcBef>
              <a:buNone/>
              <a:defRPr b="0" sz="900">
                <a:solidFill>
                  <a:srgbClr val="FFFFFF"/>
                </a:solidFill>
                <a:latin typeface="Calibri"/>
                <a:ea typeface="Calibri"/>
                <a:cs typeface="Calibri"/>
                <a:sym typeface="Calibri"/>
              </a:defRPr>
            </a:lvl6pPr>
            <a:lvl7pPr indent="0" lvl="6" marL="0" marR="0" algn="r">
              <a:spcBef>
                <a:spcPts val="0"/>
              </a:spcBef>
              <a:buNone/>
              <a:defRPr b="0" sz="900">
                <a:solidFill>
                  <a:srgbClr val="FFFFFF"/>
                </a:solidFill>
                <a:latin typeface="Calibri"/>
                <a:ea typeface="Calibri"/>
                <a:cs typeface="Calibri"/>
                <a:sym typeface="Calibri"/>
              </a:defRPr>
            </a:lvl7pPr>
            <a:lvl8pPr indent="0" lvl="7" marL="0" marR="0" algn="r">
              <a:spcBef>
                <a:spcPts val="0"/>
              </a:spcBef>
              <a:buNone/>
              <a:defRPr b="0" sz="900">
                <a:solidFill>
                  <a:srgbClr val="FFFFFF"/>
                </a:solidFill>
                <a:latin typeface="Calibri"/>
                <a:ea typeface="Calibri"/>
                <a:cs typeface="Calibri"/>
                <a:sym typeface="Calibri"/>
              </a:defRPr>
            </a:lvl8pPr>
            <a:lvl9pPr indent="0" lvl="8" marL="0" marR="0" algn="r">
              <a:spcBef>
                <a:spcPts val="0"/>
              </a:spcBef>
              <a:buNone/>
              <a:defRPr b="0" sz="9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2">
  <p:cSld name="CONTENT2">
    <p:bg>
      <p:bgPr>
        <a:solidFill>
          <a:srgbClr val="FFFFFF"/>
        </a:solidFill>
      </p:bgPr>
    </p:bg>
    <p:spTree>
      <p:nvGrpSpPr>
        <p:cNvPr id="17" name="Shape 17"/>
        <p:cNvGrpSpPr/>
        <p:nvPr/>
      </p:nvGrpSpPr>
      <p:grpSpPr>
        <a:xfrm>
          <a:off x="0" y="0"/>
          <a:ext cx="0" cy="0"/>
          <a:chOff x="0" y="0"/>
          <a:chExt cx="0" cy="0"/>
        </a:xfrm>
      </p:grpSpPr>
      <p:pic>
        <p:nvPicPr>
          <p:cNvPr id="18" name="Google Shape;18;p5"/>
          <p:cNvPicPr preferRelativeResize="0"/>
          <p:nvPr/>
        </p:nvPicPr>
        <p:blipFill rotWithShape="1">
          <a:blip r:embed="rId2">
            <a:alphaModFix/>
          </a:blip>
          <a:srcRect b="0" l="0" r="0" t="0"/>
          <a:stretch/>
        </p:blipFill>
        <p:spPr>
          <a:xfrm>
            <a:off x="457200" y="452628"/>
            <a:ext cx="566928" cy="91440"/>
          </a:xfrm>
          <a:prstGeom prst="rect">
            <a:avLst/>
          </a:prstGeom>
          <a:noFill/>
          <a:ln>
            <a:noFill/>
          </a:ln>
        </p:spPr>
      </p:pic>
      <p:sp>
        <p:nvSpPr>
          <p:cNvPr id="19" name="Google Shape;19;p5"/>
          <p:cNvSpPr/>
          <p:nvPr/>
        </p:nvSpPr>
        <p:spPr>
          <a:xfrm>
            <a:off x="457200" y="4773168"/>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900"/>
              <a:buFont typeface="Calibri"/>
              <a:buNone/>
            </a:pPr>
            <a:r>
              <a:rPr lang="en-US" sz="900">
                <a:solidFill>
                  <a:srgbClr val="545B66"/>
                </a:solidFill>
                <a:latin typeface="Calibri"/>
                <a:ea typeface="Calibri"/>
                <a:cs typeface="Calibri"/>
                <a:sym typeface="Calibri"/>
              </a:rPr>
              <a:t>The AI Sessions  |  Episode 1 Live Workshop  |  October 5, 2026</a:t>
            </a:r>
            <a:endParaRPr sz="900">
              <a:solidFill>
                <a:schemeClr val="dk1"/>
              </a:solidFill>
              <a:latin typeface="Calibri"/>
              <a:ea typeface="Calibri"/>
              <a:cs typeface="Calibri"/>
              <a:sym typeface="Calibri"/>
            </a:endParaRPr>
          </a:p>
        </p:txBody>
      </p:sp>
      <p:sp>
        <p:nvSpPr>
          <p:cNvPr id="20" name="Google Shape;20;p5"/>
          <p:cNvSpPr txBox="1"/>
          <p:nvPr>
            <p:ph type="title"/>
          </p:nvPr>
        </p:nvSpPr>
        <p:spPr>
          <a:xfrm>
            <a:off x="457200" y="694944"/>
            <a:ext cx="8229600" cy="86868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004D9B"/>
              </a:buClr>
              <a:buSzPts val="2400"/>
              <a:buFont typeface="Georgia"/>
              <a:buNone/>
              <a:defRPr b="1" i="0" sz="2400" u="none" cap="none" strike="noStrike">
                <a:solidFill>
                  <a:srgbClr val="004D9B"/>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 name="Google Shape;21;p5"/>
          <p:cNvSpPr txBox="1"/>
          <p:nvPr>
            <p:ph idx="12"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sz="900">
                <a:solidFill>
                  <a:srgbClr val="545B66"/>
                </a:solidFill>
                <a:latin typeface="Calibri"/>
                <a:ea typeface="Calibri"/>
                <a:cs typeface="Calibri"/>
                <a:sym typeface="Calibri"/>
              </a:defRPr>
            </a:lvl1pPr>
            <a:lvl2pPr indent="0" lvl="1" marL="0" marR="0" algn="r">
              <a:spcBef>
                <a:spcPts val="0"/>
              </a:spcBef>
              <a:buNone/>
              <a:defRPr b="0" sz="900">
                <a:solidFill>
                  <a:srgbClr val="545B66"/>
                </a:solidFill>
                <a:latin typeface="Calibri"/>
                <a:ea typeface="Calibri"/>
                <a:cs typeface="Calibri"/>
                <a:sym typeface="Calibri"/>
              </a:defRPr>
            </a:lvl2pPr>
            <a:lvl3pPr indent="0" lvl="2" marL="0" marR="0" algn="r">
              <a:spcBef>
                <a:spcPts val="0"/>
              </a:spcBef>
              <a:buNone/>
              <a:defRPr b="0" sz="900">
                <a:solidFill>
                  <a:srgbClr val="545B66"/>
                </a:solidFill>
                <a:latin typeface="Calibri"/>
                <a:ea typeface="Calibri"/>
                <a:cs typeface="Calibri"/>
                <a:sym typeface="Calibri"/>
              </a:defRPr>
            </a:lvl3pPr>
            <a:lvl4pPr indent="0" lvl="3" marL="0" marR="0" algn="r">
              <a:spcBef>
                <a:spcPts val="0"/>
              </a:spcBef>
              <a:buNone/>
              <a:defRPr b="0" sz="900">
                <a:solidFill>
                  <a:srgbClr val="545B66"/>
                </a:solidFill>
                <a:latin typeface="Calibri"/>
                <a:ea typeface="Calibri"/>
                <a:cs typeface="Calibri"/>
                <a:sym typeface="Calibri"/>
              </a:defRPr>
            </a:lvl4pPr>
            <a:lvl5pPr indent="0" lvl="4" marL="0" marR="0" algn="r">
              <a:spcBef>
                <a:spcPts val="0"/>
              </a:spcBef>
              <a:buNone/>
              <a:defRPr b="0" sz="900">
                <a:solidFill>
                  <a:srgbClr val="545B66"/>
                </a:solidFill>
                <a:latin typeface="Calibri"/>
                <a:ea typeface="Calibri"/>
                <a:cs typeface="Calibri"/>
                <a:sym typeface="Calibri"/>
              </a:defRPr>
            </a:lvl5pPr>
            <a:lvl6pPr indent="0" lvl="5" marL="0" marR="0" algn="r">
              <a:spcBef>
                <a:spcPts val="0"/>
              </a:spcBef>
              <a:buNone/>
              <a:defRPr b="0" sz="900">
                <a:solidFill>
                  <a:srgbClr val="545B66"/>
                </a:solidFill>
                <a:latin typeface="Calibri"/>
                <a:ea typeface="Calibri"/>
                <a:cs typeface="Calibri"/>
                <a:sym typeface="Calibri"/>
              </a:defRPr>
            </a:lvl6pPr>
            <a:lvl7pPr indent="0" lvl="6" marL="0" marR="0" algn="r">
              <a:spcBef>
                <a:spcPts val="0"/>
              </a:spcBef>
              <a:buNone/>
              <a:defRPr b="0" sz="900">
                <a:solidFill>
                  <a:srgbClr val="545B66"/>
                </a:solidFill>
                <a:latin typeface="Calibri"/>
                <a:ea typeface="Calibri"/>
                <a:cs typeface="Calibri"/>
                <a:sym typeface="Calibri"/>
              </a:defRPr>
            </a:lvl7pPr>
            <a:lvl8pPr indent="0" lvl="7" marL="0" marR="0" algn="r">
              <a:spcBef>
                <a:spcPts val="0"/>
              </a:spcBef>
              <a:buNone/>
              <a:defRPr b="0" sz="900">
                <a:solidFill>
                  <a:srgbClr val="545B66"/>
                </a:solidFill>
                <a:latin typeface="Calibri"/>
                <a:ea typeface="Calibri"/>
                <a:cs typeface="Calibri"/>
                <a:sym typeface="Calibri"/>
              </a:defRPr>
            </a:lvl8pPr>
            <a:lvl9pPr indent="0" lvl="8" marL="0" marR="0" algn="r">
              <a:spcBef>
                <a:spcPts val="0"/>
              </a:spcBef>
              <a:buNone/>
              <a:defRPr b="0" sz="900">
                <a:solidFill>
                  <a:srgbClr val="545B6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Q">
  <p:cSld name="DARKQ">
    <p:bg>
      <p:bgPr>
        <a:solidFill>
          <a:srgbClr val="004D9B"/>
        </a:solidFill>
      </p:bgPr>
    </p:bg>
    <p:spTree>
      <p:nvGrpSpPr>
        <p:cNvPr id="22" name="Shape 22"/>
        <p:cNvGrpSpPr/>
        <p:nvPr/>
      </p:nvGrpSpPr>
      <p:grpSpPr>
        <a:xfrm>
          <a:off x="0" y="0"/>
          <a:ext cx="0" cy="0"/>
          <a:chOff x="0" y="0"/>
          <a:chExt cx="0" cy="0"/>
        </a:xfrm>
      </p:grpSpPr>
      <p:sp>
        <p:nvSpPr>
          <p:cNvPr id="23" name="Google Shape;23;p6"/>
          <p:cNvSpPr/>
          <p:nvPr/>
        </p:nvSpPr>
        <p:spPr>
          <a:xfrm>
            <a:off x="457200" y="4773168"/>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lang="en-US" sz="900">
                <a:solidFill>
                  <a:srgbClr val="FFFFFF"/>
                </a:solidFill>
                <a:latin typeface="Calibri"/>
                <a:ea typeface="Calibri"/>
                <a:cs typeface="Calibri"/>
                <a:sym typeface="Calibri"/>
              </a:rPr>
              <a:t>The AI Sessions  |  Episode 1 Live Workshop  |  October 5, 2026</a:t>
            </a:r>
            <a:endParaRPr sz="900">
              <a:solidFill>
                <a:schemeClr val="dk1"/>
              </a:solidFill>
              <a:latin typeface="Calibri"/>
              <a:ea typeface="Calibri"/>
              <a:cs typeface="Calibri"/>
              <a:sym typeface="Calibri"/>
            </a:endParaRPr>
          </a:p>
        </p:txBody>
      </p:sp>
      <p:sp>
        <p:nvSpPr>
          <p:cNvPr id="24" name="Google Shape;24;p6"/>
          <p:cNvSpPr txBox="1"/>
          <p:nvPr>
            <p:ph type="title"/>
          </p:nvPr>
        </p:nvSpPr>
        <p:spPr>
          <a:xfrm>
            <a:off x="457200" y="2103120"/>
            <a:ext cx="8229600" cy="6858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FFFFFF"/>
              </a:buClr>
              <a:buSzPts val="3600"/>
              <a:buFont typeface="Georgia"/>
              <a:buNone/>
              <a:defRPr b="1" i="0" sz="3600" u="none" cap="none" strike="noStrike">
                <a:solidFill>
                  <a:srgbClr val="FFFFFF"/>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 name="Google Shape;25;p6"/>
          <p:cNvSpPr txBox="1"/>
          <p:nvPr>
            <p:ph idx="12"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sz="900">
                <a:solidFill>
                  <a:srgbClr val="FFFFFF"/>
                </a:solidFill>
                <a:latin typeface="Calibri"/>
                <a:ea typeface="Calibri"/>
                <a:cs typeface="Calibri"/>
                <a:sym typeface="Calibri"/>
              </a:defRPr>
            </a:lvl1pPr>
            <a:lvl2pPr indent="0" lvl="1" marL="0" marR="0" algn="r">
              <a:spcBef>
                <a:spcPts val="0"/>
              </a:spcBef>
              <a:buNone/>
              <a:defRPr b="0" sz="900">
                <a:solidFill>
                  <a:srgbClr val="FFFFFF"/>
                </a:solidFill>
                <a:latin typeface="Calibri"/>
                <a:ea typeface="Calibri"/>
                <a:cs typeface="Calibri"/>
                <a:sym typeface="Calibri"/>
              </a:defRPr>
            </a:lvl2pPr>
            <a:lvl3pPr indent="0" lvl="2" marL="0" marR="0" algn="r">
              <a:spcBef>
                <a:spcPts val="0"/>
              </a:spcBef>
              <a:buNone/>
              <a:defRPr b="0" sz="900">
                <a:solidFill>
                  <a:srgbClr val="FFFFFF"/>
                </a:solidFill>
                <a:latin typeface="Calibri"/>
                <a:ea typeface="Calibri"/>
                <a:cs typeface="Calibri"/>
                <a:sym typeface="Calibri"/>
              </a:defRPr>
            </a:lvl3pPr>
            <a:lvl4pPr indent="0" lvl="3" marL="0" marR="0" algn="r">
              <a:spcBef>
                <a:spcPts val="0"/>
              </a:spcBef>
              <a:buNone/>
              <a:defRPr b="0" sz="900">
                <a:solidFill>
                  <a:srgbClr val="FFFFFF"/>
                </a:solidFill>
                <a:latin typeface="Calibri"/>
                <a:ea typeface="Calibri"/>
                <a:cs typeface="Calibri"/>
                <a:sym typeface="Calibri"/>
              </a:defRPr>
            </a:lvl4pPr>
            <a:lvl5pPr indent="0" lvl="4" marL="0" marR="0" algn="r">
              <a:spcBef>
                <a:spcPts val="0"/>
              </a:spcBef>
              <a:buNone/>
              <a:defRPr b="0" sz="900">
                <a:solidFill>
                  <a:srgbClr val="FFFFFF"/>
                </a:solidFill>
                <a:latin typeface="Calibri"/>
                <a:ea typeface="Calibri"/>
                <a:cs typeface="Calibri"/>
                <a:sym typeface="Calibri"/>
              </a:defRPr>
            </a:lvl5pPr>
            <a:lvl6pPr indent="0" lvl="5" marL="0" marR="0" algn="r">
              <a:spcBef>
                <a:spcPts val="0"/>
              </a:spcBef>
              <a:buNone/>
              <a:defRPr b="0" sz="900">
                <a:solidFill>
                  <a:srgbClr val="FFFFFF"/>
                </a:solidFill>
                <a:latin typeface="Calibri"/>
                <a:ea typeface="Calibri"/>
                <a:cs typeface="Calibri"/>
                <a:sym typeface="Calibri"/>
              </a:defRPr>
            </a:lvl6pPr>
            <a:lvl7pPr indent="0" lvl="6" marL="0" marR="0" algn="r">
              <a:spcBef>
                <a:spcPts val="0"/>
              </a:spcBef>
              <a:buNone/>
              <a:defRPr b="0" sz="900">
                <a:solidFill>
                  <a:srgbClr val="FFFFFF"/>
                </a:solidFill>
                <a:latin typeface="Calibri"/>
                <a:ea typeface="Calibri"/>
                <a:cs typeface="Calibri"/>
                <a:sym typeface="Calibri"/>
              </a:defRPr>
            </a:lvl7pPr>
            <a:lvl8pPr indent="0" lvl="7" marL="0" marR="0" algn="r">
              <a:spcBef>
                <a:spcPts val="0"/>
              </a:spcBef>
              <a:buNone/>
              <a:defRPr b="0" sz="900">
                <a:solidFill>
                  <a:srgbClr val="FFFFFF"/>
                </a:solidFill>
                <a:latin typeface="Calibri"/>
                <a:ea typeface="Calibri"/>
                <a:cs typeface="Calibri"/>
                <a:sym typeface="Calibri"/>
              </a:defRPr>
            </a:lvl8pPr>
            <a:lvl9pPr indent="0" lvl="8" marL="0" marR="0" algn="r">
              <a:spcBef>
                <a:spcPts val="0"/>
              </a:spcBef>
              <a:buNone/>
              <a:defRPr b="0" sz="9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26" name="Shape 26"/>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7"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RT">
  <p:cSld name="ART">
    <p:bg>
      <p:bgPr>
        <a:solidFill>
          <a:srgbClr val="FFFFFF"/>
        </a:solidFill>
      </p:bgPr>
    </p:bg>
    <p:spTree>
      <p:nvGrpSpPr>
        <p:cNvPr id="30" name="Shape 30"/>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bg>
      <p:bgPr>
        <a:solidFill>
          <a:srgbClr val="FFFFFF"/>
        </a:solidFill>
      </p:bgPr>
    </p:bg>
    <p:spTree>
      <p:nvGrpSpPr>
        <p:cNvPr id="31" name="Shape 31"/>
        <p:cNvGrpSpPr/>
        <p:nvPr/>
      </p:nvGrpSpPr>
      <p:grpSpPr>
        <a:xfrm>
          <a:off x="0" y="0"/>
          <a:ext cx="0" cy="0"/>
          <a:chOff x="0" y="0"/>
          <a:chExt cx="0" cy="0"/>
        </a:xfrm>
      </p:grpSpPr>
      <p:pic>
        <p:nvPicPr>
          <p:cNvPr id="32" name="Google Shape;32;p11"/>
          <p:cNvPicPr preferRelativeResize="0"/>
          <p:nvPr/>
        </p:nvPicPr>
        <p:blipFill rotWithShape="1">
          <a:blip r:embed="rId2">
            <a:alphaModFix/>
          </a:blip>
          <a:srcRect b="0" l="0" r="0" t="0"/>
          <a:stretch/>
        </p:blipFill>
        <p:spPr>
          <a:xfrm>
            <a:off x="457200" y="452628"/>
            <a:ext cx="566928" cy="91440"/>
          </a:xfrm>
          <a:prstGeom prst="rect">
            <a:avLst/>
          </a:prstGeom>
          <a:noFill/>
          <a:ln>
            <a:noFill/>
          </a:ln>
        </p:spPr>
      </p:pic>
      <p:sp>
        <p:nvSpPr>
          <p:cNvPr id="33" name="Google Shape;33;p11"/>
          <p:cNvSpPr/>
          <p:nvPr/>
        </p:nvSpPr>
        <p:spPr>
          <a:xfrm>
            <a:off x="457200" y="4773168"/>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900"/>
              <a:buFont typeface="Calibri"/>
              <a:buNone/>
            </a:pPr>
            <a:r>
              <a:rPr lang="en-US" sz="900">
                <a:solidFill>
                  <a:srgbClr val="545B66"/>
                </a:solidFill>
                <a:latin typeface="Calibri"/>
                <a:ea typeface="Calibri"/>
                <a:cs typeface="Calibri"/>
                <a:sym typeface="Calibri"/>
              </a:rPr>
              <a:t>The AI Sessions  |  Episode 1 Live Workshop  |  October 5, 2026</a:t>
            </a:r>
            <a:endParaRPr sz="900">
              <a:solidFill>
                <a:schemeClr val="dk1"/>
              </a:solidFill>
              <a:latin typeface="Calibri"/>
              <a:ea typeface="Calibri"/>
              <a:cs typeface="Calibri"/>
              <a:sym typeface="Calibri"/>
            </a:endParaRPr>
          </a:p>
        </p:txBody>
      </p:sp>
      <p:sp>
        <p:nvSpPr>
          <p:cNvPr id="34" name="Google Shape;34;p11"/>
          <p:cNvSpPr txBox="1"/>
          <p:nvPr>
            <p:ph type="title"/>
          </p:nvPr>
        </p:nvSpPr>
        <p:spPr>
          <a:xfrm>
            <a:off x="457200" y="713232"/>
            <a:ext cx="8229600" cy="567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004D9B"/>
              </a:buClr>
              <a:buSzPts val="2600"/>
              <a:buFont typeface="Georgia"/>
              <a:buNone/>
              <a:defRPr b="1" i="0" sz="2600" u="none" cap="none" strike="noStrike">
                <a:solidFill>
                  <a:srgbClr val="004D9B"/>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 name="Google Shape;35;p11"/>
          <p:cNvSpPr txBox="1"/>
          <p:nvPr>
            <p:ph idx="12"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sz="900">
                <a:solidFill>
                  <a:srgbClr val="545B66"/>
                </a:solidFill>
                <a:latin typeface="Calibri"/>
                <a:ea typeface="Calibri"/>
                <a:cs typeface="Calibri"/>
                <a:sym typeface="Calibri"/>
              </a:defRPr>
            </a:lvl1pPr>
            <a:lvl2pPr indent="0" lvl="1" marL="0" marR="0" algn="r">
              <a:spcBef>
                <a:spcPts val="0"/>
              </a:spcBef>
              <a:buNone/>
              <a:defRPr b="0" sz="900">
                <a:solidFill>
                  <a:srgbClr val="545B66"/>
                </a:solidFill>
                <a:latin typeface="Calibri"/>
                <a:ea typeface="Calibri"/>
                <a:cs typeface="Calibri"/>
                <a:sym typeface="Calibri"/>
              </a:defRPr>
            </a:lvl2pPr>
            <a:lvl3pPr indent="0" lvl="2" marL="0" marR="0" algn="r">
              <a:spcBef>
                <a:spcPts val="0"/>
              </a:spcBef>
              <a:buNone/>
              <a:defRPr b="0" sz="900">
                <a:solidFill>
                  <a:srgbClr val="545B66"/>
                </a:solidFill>
                <a:latin typeface="Calibri"/>
                <a:ea typeface="Calibri"/>
                <a:cs typeface="Calibri"/>
                <a:sym typeface="Calibri"/>
              </a:defRPr>
            </a:lvl3pPr>
            <a:lvl4pPr indent="0" lvl="3" marL="0" marR="0" algn="r">
              <a:spcBef>
                <a:spcPts val="0"/>
              </a:spcBef>
              <a:buNone/>
              <a:defRPr b="0" sz="900">
                <a:solidFill>
                  <a:srgbClr val="545B66"/>
                </a:solidFill>
                <a:latin typeface="Calibri"/>
                <a:ea typeface="Calibri"/>
                <a:cs typeface="Calibri"/>
                <a:sym typeface="Calibri"/>
              </a:defRPr>
            </a:lvl4pPr>
            <a:lvl5pPr indent="0" lvl="4" marL="0" marR="0" algn="r">
              <a:spcBef>
                <a:spcPts val="0"/>
              </a:spcBef>
              <a:buNone/>
              <a:defRPr b="0" sz="900">
                <a:solidFill>
                  <a:srgbClr val="545B66"/>
                </a:solidFill>
                <a:latin typeface="Calibri"/>
                <a:ea typeface="Calibri"/>
                <a:cs typeface="Calibri"/>
                <a:sym typeface="Calibri"/>
              </a:defRPr>
            </a:lvl5pPr>
            <a:lvl6pPr indent="0" lvl="5" marL="0" marR="0" algn="r">
              <a:spcBef>
                <a:spcPts val="0"/>
              </a:spcBef>
              <a:buNone/>
              <a:defRPr b="0" sz="900">
                <a:solidFill>
                  <a:srgbClr val="545B66"/>
                </a:solidFill>
                <a:latin typeface="Calibri"/>
                <a:ea typeface="Calibri"/>
                <a:cs typeface="Calibri"/>
                <a:sym typeface="Calibri"/>
              </a:defRPr>
            </a:lvl6pPr>
            <a:lvl7pPr indent="0" lvl="6" marL="0" marR="0" algn="r">
              <a:spcBef>
                <a:spcPts val="0"/>
              </a:spcBef>
              <a:buNone/>
              <a:defRPr b="0" sz="900">
                <a:solidFill>
                  <a:srgbClr val="545B66"/>
                </a:solidFill>
                <a:latin typeface="Calibri"/>
                <a:ea typeface="Calibri"/>
                <a:cs typeface="Calibri"/>
                <a:sym typeface="Calibri"/>
              </a:defRPr>
            </a:lvl7pPr>
            <a:lvl8pPr indent="0" lvl="7" marL="0" marR="0" algn="r">
              <a:spcBef>
                <a:spcPts val="0"/>
              </a:spcBef>
              <a:buNone/>
              <a:defRPr b="0" sz="900">
                <a:solidFill>
                  <a:srgbClr val="545B66"/>
                </a:solidFill>
                <a:latin typeface="Calibri"/>
                <a:ea typeface="Calibri"/>
                <a:cs typeface="Calibri"/>
                <a:sym typeface="Calibri"/>
              </a:defRPr>
            </a:lvl8pPr>
            <a:lvl9pPr indent="0" lvl="8" marL="0" marR="0" algn="r">
              <a:spcBef>
                <a:spcPts val="0"/>
              </a:spcBef>
              <a:buNone/>
              <a:defRPr b="0" sz="900">
                <a:solidFill>
                  <a:srgbClr val="545B6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p:cSld name="DARK">
    <p:bg>
      <p:bgPr>
        <a:solidFill>
          <a:srgbClr val="004D9B"/>
        </a:solidFill>
      </p:bgPr>
    </p:bg>
    <p:spTree>
      <p:nvGrpSpPr>
        <p:cNvPr id="36" name="Shape 36"/>
        <p:cNvGrpSpPr/>
        <p:nvPr/>
      </p:nvGrpSpPr>
      <p:grpSpPr>
        <a:xfrm>
          <a:off x="0" y="0"/>
          <a:ext cx="0" cy="0"/>
          <a:chOff x="0" y="0"/>
          <a:chExt cx="0" cy="0"/>
        </a:xfrm>
      </p:grpSpPr>
      <p:sp>
        <p:nvSpPr>
          <p:cNvPr id="37" name="Google Shape;37;p12"/>
          <p:cNvSpPr/>
          <p:nvPr/>
        </p:nvSpPr>
        <p:spPr>
          <a:xfrm>
            <a:off x="457200" y="4773168"/>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lang="en-US" sz="900">
                <a:solidFill>
                  <a:srgbClr val="FFFFFF"/>
                </a:solidFill>
                <a:latin typeface="Calibri"/>
                <a:ea typeface="Calibri"/>
                <a:cs typeface="Calibri"/>
                <a:sym typeface="Calibri"/>
              </a:rPr>
              <a:t>The AI Sessions  |  Episode 1 Live Workshop  |  October 5, 2026</a:t>
            </a:r>
            <a:endParaRPr sz="900">
              <a:solidFill>
                <a:schemeClr val="dk1"/>
              </a:solidFill>
              <a:latin typeface="Calibri"/>
              <a:ea typeface="Calibri"/>
              <a:cs typeface="Calibri"/>
              <a:sym typeface="Calibri"/>
            </a:endParaRPr>
          </a:p>
        </p:txBody>
      </p:sp>
      <p:sp>
        <p:nvSpPr>
          <p:cNvPr id="38" name="Google Shape;38;p12"/>
          <p:cNvSpPr txBox="1"/>
          <p:nvPr>
            <p:ph type="title"/>
          </p:nvPr>
        </p:nvSpPr>
        <p:spPr>
          <a:xfrm>
            <a:off x="2103120" y="1874520"/>
            <a:ext cx="6583800" cy="11886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FFFFFF"/>
              </a:buClr>
              <a:buSzPts val="2400"/>
              <a:buFont typeface="Georgia"/>
              <a:buNone/>
              <a:defRPr b="1" i="0" sz="2400" u="none" cap="none" strike="noStrike">
                <a:solidFill>
                  <a:srgbClr val="FFFFFF"/>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 name="Google Shape;39;p12"/>
          <p:cNvSpPr txBox="1"/>
          <p:nvPr>
            <p:ph idx="12"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sz="900">
                <a:solidFill>
                  <a:srgbClr val="FFFFFF"/>
                </a:solidFill>
                <a:latin typeface="Calibri"/>
                <a:ea typeface="Calibri"/>
                <a:cs typeface="Calibri"/>
                <a:sym typeface="Calibri"/>
              </a:defRPr>
            </a:lvl1pPr>
            <a:lvl2pPr indent="0" lvl="1" marL="0" marR="0" algn="r">
              <a:spcBef>
                <a:spcPts val="0"/>
              </a:spcBef>
              <a:buNone/>
              <a:defRPr b="0" sz="900">
                <a:solidFill>
                  <a:srgbClr val="FFFFFF"/>
                </a:solidFill>
                <a:latin typeface="Calibri"/>
                <a:ea typeface="Calibri"/>
                <a:cs typeface="Calibri"/>
                <a:sym typeface="Calibri"/>
              </a:defRPr>
            </a:lvl2pPr>
            <a:lvl3pPr indent="0" lvl="2" marL="0" marR="0" algn="r">
              <a:spcBef>
                <a:spcPts val="0"/>
              </a:spcBef>
              <a:buNone/>
              <a:defRPr b="0" sz="900">
                <a:solidFill>
                  <a:srgbClr val="FFFFFF"/>
                </a:solidFill>
                <a:latin typeface="Calibri"/>
                <a:ea typeface="Calibri"/>
                <a:cs typeface="Calibri"/>
                <a:sym typeface="Calibri"/>
              </a:defRPr>
            </a:lvl3pPr>
            <a:lvl4pPr indent="0" lvl="3" marL="0" marR="0" algn="r">
              <a:spcBef>
                <a:spcPts val="0"/>
              </a:spcBef>
              <a:buNone/>
              <a:defRPr b="0" sz="900">
                <a:solidFill>
                  <a:srgbClr val="FFFFFF"/>
                </a:solidFill>
                <a:latin typeface="Calibri"/>
                <a:ea typeface="Calibri"/>
                <a:cs typeface="Calibri"/>
                <a:sym typeface="Calibri"/>
              </a:defRPr>
            </a:lvl4pPr>
            <a:lvl5pPr indent="0" lvl="4" marL="0" marR="0" algn="r">
              <a:spcBef>
                <a:spcPts val="0"/>
              </a:spcBef>
              <a:buNone/>
              <a:defRPr b="0" sz="900">
                <a:solidFill>
                  <a:srgbClr val="FFFFFF"/>
                </a:solidFill>
                <a:latin typeface="Calibri"/>
                <a:ea typeface="Calibri"/>
                <a:cs typeface="Calibri"/>
                <a:sym typeface="Calibri"/>
              </a:defRPr>
            </a:lvl5pPr>
            <a:lvl6pPr indent="0" lvl="5" marL="0" marR="0" algn="r">
              <a:spcBef>
                <a:spcPts val="0"/>
              </a:spcBef>
              <a:buNone/>
              <a:defRPr b="0" sz="900">
                <a:solidFill>
                  <a:srgbClr val="FFFFFF"/>
                </a:solidFill>
                <a:latin typeface="Calibri"/>
                <a:ea typeface="Calibri"/>
                <a:cs typeface="Calibri"/>
                <a:sym typeface="Calibri"/>
              </a:defRPr>
            </a:lvl6pPr>
            <a:lvl7pPr indent="0" lvl="6" marL="0" marR="0" algn="r">
              <a:spcBef>
                <a:spcPts val="0"/>
              </a:spcBef>
              <a:buNone/>
              <a:defRPr b="0" sz="900">
                <a:solidFill>
                  <a:srgbClr val="FFFFFF"/>
                </a:solidFill>
                <a:latin typeface="Calibri"/>
                <a:ea typeface="Calibri"/>
                <a:cs typeface="Calibri"/>
                <a:sym typeface="Calibri"/>
              </a:defRPr>
            </a:lvl7pPr>
            <a:lvl8pPr indent="0" lvl="7" marL="0" marR="0" algn="r">
              <a:spcBef>
                <a:spcPts val="0"/>
              </a:spcBef>
              <a:buNone/>
              <a:defRPr b="0" sz="900">
                <a:solidFill>
                  <a:srgbClr val="FFFFFF"/>
                </a:solidFill>
                <a:latin typeface="Calibri"/>
                <a:ea typeface="Calibri"/>
                <a:cs typeface="Calibri"/>
                <a:sym typeface="Calibri"/>
              </a:defRPr>
            </a:lvl8pPr>
            <a:lvl9pPr indent="0" lvl="8" marL="0" marR="0" algn="r">
              <a:spcBef>
                <a:spcPts val="0"/>
              </a:spcBef>
              <a:buNone/>
              <a:defRPr b="0" sz="9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2">
  <p:cSld name="CONTENT2">
    <p:bg>
      <p:bgPr>
        <a:solidFill>
          <a:srgbClr val="FFFFFF"/>
        </a:solidFill>
      </p:bgPr>
    </p:bg>
    <p:spTree>
      <p:nvGrpSpPr>
        <p:cNvPr id="40" name="Shape 40"/>
        <p:cNvGrpSpPr/>
        <p:nvPr/>
      </p:nvGrpSpPr>
      <p:grpSpPr>
        <a:xfrm>
          <a:off x="0" y="0"/>
          <a:ext cx="0" cy="0"/>
          <a:chOff x="0" y="0"/>
          <a:chExt cx="0" cy="0"/>
        </a:xfrm>
      </p:grpSpPr>
      <p:pic>
        <p:nvPicPr>
          <p:cNvPr id="41" name="Google Shape;41;p13"/>
          <p:cNvPicPr preferRelativeResize="0"/>
          <p:nvPr/>
        </p:nvPicPr>
        <p:blipFill rotWithShape="1">
          <a:blip r:embed="rId2">
            <a:alphaModFix/>
          </a:blip>
          <a:srcRect b="0" l="0" r="0" t="0"/>
          <a:stretch/>
        </p:blipFill>
        <p:spPr>
          <a:xfrm>
            <a:off x="457200" y="452628"/>
            <a:ext cx="566928" cy="91440"/>
          </a:xfrm>
          <a:prstGeom prst="rect">
            <a:avLst/>
          </a:prstGeom>
          <a:noFill/>
          <a:ln>
            <a:noFill/>
          </a:ln>
        </p:spPr>
      </p:pic>
      <p:sp>
        <p:nvSpPr>
          <p:cNvPr id="42" name="Google Shape;42;p13"/>
          <p:cNvSpPr/>
          <p:nvPr/>
        </p:nvSpPr>
        <p:spPr>
          <a:xfrm>
            <a:off x="457200" y="4773168"/>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900"/>
              <a:buFont typeface="Calibri"/>
              <a:buNone/>
            </a:pPr>
            <a:r>
              <a:rPr lang="en-US" sz="900">
                <a:solidFill>
                  <a:srgbClr val="545B66"/>
                </a:solidFill>
                <a:latin typeface="Calibri"/>
                <a:ea typeface="Calibri"/>
                <a:cs typeface="Calibri"/>
                <a:sym typeface="Calibri"/>
              </a:rPr>
              <a:t>The AI Sessions  |  Episode 1 Live Workshop  |  October 5, 2026</a:t>
            </a:r>
            <a:endParaRPr sz="900">
              <a:solidFill>
                <a:schemeClr val="dk1"/>
              </a:solidFill>
              <a:latin typeface="Calibri"/>
              <a:ea typeface="Calibri"/>
              <a:cs typeface="Calibri"/>
              <a:sym typeface="Calibri"/>
            </a:endParaRPr>
          </a:p>
        </p:txBody>
      </p:sp>
      <p:sp>
        <p:nvSpPr>
          <p:cNvPr id="43" name="Google Shape;43;p13"/>
          <p:cNvSpPr txBox="1"/>
          <p:nvPr>
            <p:ph type="title"/>
          </p:nvPr>
        </p:nvSpPr>
        <p:spPr>
          <a:xfrm>
            <a:off x="457200" y="694944"/>
            <a:ext cx="8229600" cy="8688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004D9B"/>
              </a:buClr>
              <a:buSzPts val="2400"/>
              <a:buFont typeface="Georgia"/>
              <a:buNone/>
              <a:defRPr b="1" i="0" sz="2400" u="none" cap="none" strike="noStrike">
                <a:solidFill>
                  <a:srgbClr val="004D9B"/>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 name="Google Shape;44;p13"/>
          <p:cNvSpPr txBox="1"/>
          <p:nvPr>
            <p:ph idx="12"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sz="900">
                <a:solidFill>
                  <a:srgbClr val="545B66"/>
                </a:solidFill>
                <a:latin typeface="Calibri"/>
                <a:ea typeface="Calibri"/>
                <a:cs typeface="Calibri"/>
                <a:sym typeface="Calibri"/>
              </a:defRPr>
            </a:lvl1pPr>
            <a:lvl2pPr indent="0" lvl="1" marL="0" marR="0" algn="r">
              <a:spcBef>
                <a:spcPts val="0"/>
              </a:spcBef>
              <a:buNone/>
              <a:defRPr b="0" sz="900">
                <a:solidFill>
                  <a:srgbClr val="545B66"/>
                </a:solidFill>
                <a:latin typeface="Calibri"/>
                <a:ea typeface="Calibri"/>
                <a:cs typeface="Calibri"/>
                <a:sym typeface="Calibri"/>
              </a:defRPr>
            </a:lvl2pPr>
            <a:lvl3pPr indent="0" lvl="2" marL="0" marR="0" algn="r">
              <a:spcBef>
                <a:spcPts val="0"/>
              </a:spcBef>
              <a:buNone/>
              <a:defRPr b="0" sz="900">
                <a:solidFill>
                  <a:srgbClr val="545B66"/>
                </a:solidFill>
                <a:latin typeface="Calibri"/>
                <a:ea typeface="Calibri"/>
                <a:cs typeface="Calibri"/>
                <a:sym typeface="Calibri"/>
              </a:defRPr>
            </a:lvl3pPr>
            <a:lvl4pPr indent="0" lvl="3" marL="0" marR="0" algn="r">
              <a:spcBef>
                <a:spcPts val="0"/>
              </a:spcBef>
              <a:buNone/>
              <a:defRPr b="0" sz="900">
                <a:solidFill>
                  <a:srgbClr val="545B66"/>
                </a:solidFill>
                <a:latin typeface="Calibri"/>
                <a:ea typeface="Calibri"/>
                <a:cs typeface="Calibri"/>
                <a:sym typeface="Calibri"/>
              </a:defRPr>
            </a:lvl4pPr>
            <a:lvl5pPr indent="0" lvl="4" marL="0" marR="0" algn="r">
              <a:spcBef>
                <a:spcPts val="0"/>
              </a:spcBef>
              <a:buNone/>
              <a:defRPr b="0" sz="900">
                <a:solidFill>
                  <a:srgbClr val="545B66"/>
                </a:solidFill>
                <a:latin typeface="Calibri"/>
                <a:ea typeface="Calibri"/>
                <a:cs typeface="Calibri"/>
                <a:sym typeface="Calibri"/>
              </a:defRPr>
            </a:lvl5pPr>
            <a:lvl6pPr indent="0" lvl="5" marL="0" marR="0" algn="r">
              <a:spcBef>
                <a:spcPts val="0"/>
              </a:spcBef>
              <a:buNone/>
              <a:defRPr b="0" sz="900">
                <a:solidFill>
                  <a:srgbClr val="545B66"/>
                </a:solidFill>
                <a:latin typeface="Calibri"/>
                <a:ea typeface="Calibri"/>
                <a:cs typeface="Calibri"/>
                <a:sym typeface="Calibri"/>
              </a:defRPr>
            </a:lvl6pPr>
            <a:lvl7pPr indent="0" lvl="6" marL="0" marR="0" algn="r">
              <a:spcBef>
                <a:spcPts val="0"/>
              </a:spcBef>
              <a:buNone/>
              <a:defRPr b="0" sz="900">
                <a:solidFill>
                  <a:srgbClr val="545B66"/>
                </a:solidFill>
                <a:latin typeface="Calibri"/>
                <a:ea typeface="Calibri"/>
                <a:cs typeface="Calibri"/>
                <a:sym typeface="Calibri"/>
              </a:defRPr>
            </a:lvl7pPr>
            <a:lvl8pPr indent="0" lvl="7" marL="0" marR="0" algn="r">
              <a:spcBef>
                <a:spcPts val="0"/>
              </a:spcBef>
              <a:buNone/>
              <a:defRPr b="0" sz="900">
                <a:solidFill>
                  <a:srgbClr val="545B66"/>
                </a:solidFill>
                <a:latin typeface="Calibri"/>
                <a:ea typeface="Calibri"/>
                <a:cs typeface="Calibri"/>
                <a:sym typeface="Calibri"/>
              </a:defRPr>
            </a:lvl8pPr>
            <a:lvl9pPr indent="0" lvl="8" marL="0" marR="0" algn="r">
              <a:spcBef>
                <a:spcPts val="0"/>
              </a:spcBef>
              <a:buNone/>
              <a:defRPr b="0" sz="900">
                <a:solidFill>
                  <a:srgbClr val="545B6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Q">
  <p:cSld name="DARKQ">
    <p:bg>
      <p:bgPr>
        <a:solidFill>
          <a:srgbClr val="004D9B"/>
        </a:solidFill>
      </p:bgPr>
    </p:bg>
    <p:spTree>
      <p:nvGrpSpPr>
        <p:cNvPr id="45" name="Shape 45"/>
        <p:cNvGrpSpPr/>
        <p:nvPr/>
      </p:nvGrpSpPr>
      <p:grpSpPr>
        <a:xfrm>
          <a:off x="0" y="0"/>
          <a:ext cx="0" cy="0"/>
          <a:chOff x="0" y="0"/>
          <a:chExt cx="0" cy="0"/>
        </a:xfrm>
      </p:grpSpPr>
      <p:sp>
        <p:nvSpPr>
          <p:cNvPr id="46" name="Google Shape;46;p14"/>
          <p:cNvSpPr/>
          <p:nvPr/>
        </p:nvSpPr>
        <p:spPr>
          <a:xfrm>
            <a:off x="457200" y="4773168"/>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900"/>
              <a:buFont typeface="Calibri"/>
              <a:buNone/>
            </a:pPr>
            <a:r>
              <a:rPr lang="en-US" sz="900">
                <a:solidFill>
                  <a:srgbClr val="FFFFFF"/>
                </a:solidFill>
                <a:latin typeface="Calibri"/>
                <a:ea typeface="Calibri"/>
                <a:cs typeface="Calibri"/>
                <a:sym typeface="Calibri"/>
              </a:rPr>
              <a:t>The AI Sessions  |  Episode 1 Live Workshop  |  October 5, 2026</a:t>
            </a:r>
            <a:endParaRPr sz="900">
              <a:solidFill>
                <a:schemeClr val="dk1"/>
              </a:solidFill>
              <a:latin typeface="Calibri"/>
              <a:ea typeface="Calibri"/>
              <a:cs typeface="Calibri"/>
              <a:sym typeface="Calibri"/>
            </a:endParaRPr>
          </a:p>
        </p:txBody>
      </p:sp>
      <p:sp>
        <p:nvSpPr>
          <p:cNvPr id="47" name="Google Shape;47;p14"/>
          <p:cNvSpPr txBox="1"/>
          <p:nvPr>
            <p:ph type="title"/>
          </p:nvPr>
        </p:nvSpPr>
        <p:spPr>
          <a:xfrm>
            <a:off x="457200" y="2103120"/>
            <a:ext cx="8229600" cy="6858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FFFFFF"/>
              </a:buClr>
              <a:buSzPts val="3600"/>
              <a:buFont typeface="Georgia"/>
              <a:buNone/>
              <a:defRPr b="1" i="0" sz="3600" u="none" cap="none" strike="noStrike">
                <a:solidFill>
                  <a:srgbClr val="FFFFFF"/>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8" name="Google Shape;48;p14"/>
          <p:cNvSpPr txBox="1"/>
          <p:nvPr>
            <p:ph idx="12"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sz="900">
                <a:solidFill>
                  <a:srgbClr val="FFFFFF"/>
                </a:solidFill>
                <a:latin typeface="Calibri"/>
                <a:ea typeface="Calibri"/>
                <a:cs typeface="Calibri"/>
                <a:sym typeface="Calibri"/>
              </a:defRPr>
            </a:lvl1pPr>
            <a:lvl2pPr indent="0" lvl="1" marL="0" marR="0" algn="r">
              <a:spcBef>
                <a:spcPts val="0"/>
              </a:spcBef>
              <a:buNone/>
              <a:defRPr b="0" sz="900">
                <a:solidFill>
                  <a:srgbClr val="FFFFFF"/>
                </a:solidFill>
                <a:latin typeface="Calibri"/>
                <a:ea typeface="Calibri"/>
                <a:cs typeface="Calibri"/>
                <a:sym typeface="Calibri"/>
              </a:defRPr>
            </a:lvl2pPr>
            <a:lvl3pPr indent="0" lvl="2" marL="0" marR="0" algn="r">
              <a:spcBef>
                <a:spcPts val="0"/>
              </a:spcBef>
              <a:buNone/>
              <a:defRPr b="0" sz="900">
                <a:solidFill>
                  <a:srgbClr val="FFFFFF"/>
                </a:solidFill>
                <a:latin typeface="Calibri"/>
                <a:ea typeface="Calibri"/>
                <a:cs typeface="Calibri"/>
                <a:sym typeface="Calibri"/>
              </a:defRPr>
            </a:lvl3pPr>
            <a:lvl4pPr indent="0" lvl="3" marL="0" marR="0" algn="r">
              <a:spcBef>
                <a:spcPts val="0"/>
              </a:spcBef>
              <a:buNone/>
              <a:defRPr b="0" sz="900">
                <a:solidFill>
                  <a:srgbClr val="FFFFFF"/>
                </a:solidFill>
                <a:latin typeface="Calibri"/>
                <a:ea typeface="Calibri"/>
                <a:cs typeface="Calibri"/>
                <a:sym typeface="Calibri"/>
              </a:defRPr>
            </a:lvl4pPr>
            <a:lvl5pPr indent="0" lvl="4" marL="0" marR="0" algn="r">
              <a:spcBef>
                <a:spcPts val="0"/>
              </a:spcBef>
              <a:buNone/>
              <a:defRPr b="0" sz="900">
                <a:solidFill>
                  <a:srgbClr val="FFFFFF"/>
                </a:solidFill>
                <a:latin typeface="Calibri"/>
                <a:ea typeface="Calibri"/>
                <a:cs typeface="Calibri"/>
                <a:sym typeface="Calibri"/>
              </a:defRPr>
            </a:lvl5pPr>
            <a:lvl6pPr indent="0" lvl="5" marL="0" marR="0" algn="r">
              <a:spcBef>
                <a:spcPts val="0"/>
              </a:spcBef>
              <a:buNone/>
              <a:defRPr b="0" sz="900">
                <a:solidFill>
                  <a:srgbClr val="FFFFFF"/>
                </a:solidFill>
                <a:latin typeface="Calibri"/>
                <a:ea typeface="Calibri"/>
                <a:cs typeface="Calibri"/>
                <a:sym typeface="Calibri"/>
              </a:defRPr>
            </a:lvl6pPr>
            <a:lvl7pPr indent="0" lvl="6" marL="0" marR="0" algn="r">
              <a:spcBef>
                <a:spcPts val="0"/>
              </a:spcBef>
              <a:buNone/>
              <a:defRPr b="0" sz="900">
                <a:solidFill>
                  <a:srgbClr val="FFFFFF"/>
                </a:solidFill>
                <a:latin typeface="Calibri"/>
                <a:ea typeface="Calibri"/>
                <a:cs typeface="Calibri"/>
                <a:sym typeface="Calibri"/>
              </a:defRPr>
            </a:lvl7pPr>
            <a:lvl8pPr indent="0" lvl="7" marL="0" marR="0" algn="r">
              <a:spcBef>
                <a:spcPts val="0"/>
              </a:spcBef>
              <a:buNone/>
              <a:defRPr b="0" sz="900">
                <a:solidFill>
                  <a:srgbClr val="FFFFFF"/>
                </a:solidFill>
                <a:latin typeface="Calibri"/>
                <a:ea typeface="Calibri"/>
                <a:cs typeface="Calibri"/>
                <a:sym typeface="Calibri"/>
              </a:defRPr>
            </a:lvl8pPr>
            <a:lvl9pPr indent="0" lvl="8" marL="0" marR="0" algn="r">
              <a:spcBef>
                <a:spcPts val="0"/>
              </a:spcBef>
              <a:buNone/>
              <a:defRPr b="0" sz="9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49" name="Shape 49"/>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0" name="Shape 50"/>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h6b418d40db9e4983_17_0)">
    <p:bg>
      <p:bgPr>
        <a:solidFill>
          <a:srgbClr val="FFFFFF"/>
        </a:solidFill>
      </p:bgPr>
    </p:bg>
    <p:spTree>
      <p:nvGrpSpPr>
        <p:cNvPr id="51" name="Shape 51"/>
        <p:cNvGrpSpPr/>
        <p:nvPr/>
      </p:nvGrpSpPr>
      <p:grpSpPr>
        <a:xfrm>
          <a:off x="0" y="0"/>
          <a:ext cx="0" cy="0"/>
          <a:chOff x="0" y="0"/>
          <a:chExt cx="0" cy="0"/>
        </a:xfrm>
      </p:grpSpPr>
      <p:sp>
        <p:nvSpPr>
          <p:cNvPr id="52" name="Google Shape;52;p17"/>
          <p:cNvSpPr txBox="1"/>
          <p:nvPr>
            <p:ph type="title"/>
          </p:nvPr>
        </p:nvSpPr>
        <p:spPr>
          <a:xfrm>
            <a:off x="457200" y="713232"/>
            <a:ext cx="8229600" cy="567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004D9B"/>
              </a:buClr>
              <a:buSzPts val="2600"/>
              <a:buFont typeface="Georgia"/>
              <a:buNone/>
              <a:defRPr b="1" i="0" sz="2600" u="none" cap="none" strike="noStrike">
                <a:solidFill>
                  <a:srgbClr val="004D9B"/>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 name="Google Shape;53;p17"/>
          <p:cNvSpPr txBox="1"/>
          <p:nvPr>
            <p:ph idx="12"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lvl1pPr indent="0" lvl="0" marL="0" marR="0" algn="r">
              <a:spcBef>
                <a:spcPts val="0"/>
              </a:spcBef>
              <a:buNone/>
              <a:defRPr b="0" sz="900">
                <a:solidFill>
                  <a:srgbClr val="545B66"/>
                </a:solidFill>
                <a:latin typeface="Calibri"/>
                <a:ea typeface="Calibri"/>
                <a:cs typeface="Calibri"/>
                <a:sym typeface="Calibri"/>
              </a:defRPr>
            </a:lvl1pPr>
            <a:lvl2pPr indent="0" lvl="1" marL="0" marR="0" algn="r">
              <a:spcBef>
                <a:spcPts val="0"/>
              </a:spcBef>
              <a:buNone/>
              <a:defRPr b="0" sz="900">
                <a:solidFill>
                  <a:srgbClr val="545B66"/>
                </a:solidFill>
                <a:latin typeface="Calibri"/>
                <a:ea typeface="Calibri"/>
                <a:cs typeface="Calibri"/>
                <a:sym typeface="Calibri"/>
              </a:defRPr>
            </a:lvl2pPr>
            <a:lvl3pPr indent="0" lvl="2" marL="0" marR="0" algn="r">
              <a:spcBef>
                <a:spcPts val="0"/>
              </a:spcBef>
              <a:buNone/>
              <a:defRPr b="0" sz="900">
                <a:solidFill>
                  <a:srgbClr val="545B66"/>
                </a:solidFill>
                <a:latin typeface="Calibri"/>
                <a:ea typeface="Calibri"/>
                <a:cs typeface="Calibri"/>
                <a:sym typeface="Calibri"/>
              </a:defRPr>
            </a:lvl3pPr>
            <a:lvl4pPr indent="0" lvl="3" marL="0" marR="0" algn="r">
              <a:spcBef>
                <a:spcPts val="0"/>
              </a:spcBef>
              <a:buNone/>
              <a:defRPr b="0" sz="900">
                <a:solidFill>
                  <a:srgbClr val="545B66"/>
                </a:solidFill>
                <a:latin typeface="Calibri"/>
                <a:ea typeface="Calibri"/>
                <a:cs typeface="Calibri"/>
                <a:sym typeface="Calibri"/>
              </a:defRPr>
            </a:lvl4pPr>
            <a:lvl5pPr indent="0" lvl="4" marL="0" marR="0" algn="r">
              <a:spcBef>
                <a:spcPts val="0"/>
              </a:spcBef>
              <a:buNone/>
              <a:defRPr b="0" sz="900">
                <a:solidFill>
                  <a:srgbClr val="545B66"/>
                </a:solidFill>
                <a:latin typeface="Calibri"/>
                <a:ea typeface="Calibri"/>
                <a:cs typeface="Calibri"/>
                <a:sym typeface="Calibri"/>
              </a:defRPr>
            </a:lvl5pPr>
            <a:lvl6pPr indent="0" lvl="5" marL="0" marR="0" algn="r">
              <a:spcBef>
                <a:spcPts val="0"/>
              </a:spcBef>
              <a:buNone/>
              <a:defRPr b="0" sz="900">
                <a:solidFill>
                  <a:srgbClr val="545B66"/>
                </a:solidFill>
                <a:latin typeface="Calibri"/>
                <a:ea typeface="Calibri"/>
                <a:cs typeface="Calibri"/>
                <a:sym typeface="Calibri"/>
              </a:defRPr>
            </a:lvl6pPr>
            <a:lvl7pPr indent="0" lvl="6" marL="0" marR="0" algn="r">
              <a:spcBef>
                <a:spcPts val="0"/>
              </a:spcBef>
              <a:buNone/>
              <a:defRPr b="0" sz="900">
                <a:solidFill>
                  <a:srgbClr val="545B66"/>
                </a:solidFill>
                <a:latin typeface="Calibri"/>
                <a:ea typeface="Calibri"/>
                <a:cs typeface="Calibri"/>
                <a:sym typeface="Calibri"/>
              </a:defRPr>
            </a:lvl7pPr>
            <a:lvl8pPr indent="0" lvl="7" marL="0" marR="0" algn="r">
              <a:spcBef>
                <a:spcPts val="0"/>
              </a:spcBef>
              <a:buNone/>
              <a:defRPr b="0" sz="900">
                <a:solidFill>
                  <a:srgbClr val="545B66"/>
                </a:solidFill>
                <a:latin typeface="Calibri"/>
                <a:ea typeface="Calibri"/>
                <a:cs typeface="Calibri"/>
                <a:sym typeface="Calibri"/>
              </a:defRPr>
            </a:lvl8pPr>
            <a:lvl9pPr indent="0" lvl="8" marL="0" marR="0" algn="r">
              <a:spcBef>
                <a:spcPts val="0"/>
              </a:spcBef>
              <a:buNone/>
              <a:defRPr b="0" sz="900">
                <a:solidFill>
                  <a:srgbClr val="545B6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9" Type="http://schemas.openxmlformats.org/officeDocument/2006/relationships/theme" Target="../theme/theme2.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900" u="none" cap="none" strike="noStrike">
                <a:solidFill>
                  <a:srgbClr val="545B66"/>
                </a:solidFill>
                <a:latin typeface="Calibri"/>
                <a:ea typeface="Calibri"/>
                <a:cs typeface="Calibri"/>
                <a:sym typeface="Calibri"/>
              </a:defRPr>
            </a:lvl1pPr>
            <a:lvl2pPr indent="0" lvl="1" marL="0" marR="0" rtl="0" algn="r">
              <a:spcBef>
                <a:spcPts val="0"/>
              </a:spcBef>
              <a:buNone/>
              <a:defRPr b="0" i="0" sz="900" u="none" cap="none" strike="noStrike">
                <a:solidFill>
                  <a:srgbClr val="545B66"/>
                </a:solidFill>
                <a:latin typeface="Calibri"/>
                <a:ea typeface="Calibri"/>
                <a:cs typeface="Calibri"/>
                <a:sym typeface="Calibri"/>
              </a:defRPr>
            </a:lvl2pPr>
            <a:lvl3pPr indent="0" lvl="2" marL="0" marR="0" rtl="0" algn="r">
              <a:spcBef>
                <a:spcPts val="0"/>
              </a:spcBef>
              <a:buNone/>
              <a:defRPr b="0" i="0" sz="900" u="none" cap="none" strike="noStrike">
                <a:solidFill>
                  <a:srgbClr val="545B66"/>
                </a:solidFill>
                <a:latin typeface="Calibri"/>
                <a:ea typeface="Calibri"/>
                <a:cs typeface="Calibri"/>
                <a:sym typeface="Calibri"/>
              </a:defRPr>
            </a:lvl3pPr>
            <a:lvl4pPr indent="0" lvl="3" marL="0" marR="0" rtl="0" algn="r">
              <a:spcBef>
                <a:spcPts val="0"/>
              </a:spcBef>
              <a:buNone/>
              <a:defRPr b="0" i="0" sz="900" u="none" cap="none" strike="noStrike">
                <a:solidFill>
                  <a:srgbClr val="545B66"/>
                </a:solidFill>
                <a:latin typeface="Calibri"/>
                <a:ea typeface="Calibri"/>
                <a:cs typeface="Calibri"/>
                <a:sym typeface="Calibri"/>
              </a:defRPr>
            </a:lvl4pPr>
            <a:lvl5pPr indent="0" lvl="4" marL="0" marR="0" rtl="0" algn="r">
              <a:spcBef>
                <a:spcPts val="0"/>
              </a:spcBef>
              <a:buNone/>
              <a:defRPr b="0" i="0" sz="900" u="none" cap="none" strike="noStrike">
                <a:solidFill>
                  <a:srgbClr val="545B66"/>
                </a:solidFill>
                <a:latin typeface="Calibri"/>
                <a:ea typeface="Calibri"/>
                <a:cs typeface="Calibri"/>
                <a:sym typeface="Calibri"/>
              </a:defRPr>
            </a:lvl5pPr>
            <a:lvl6pPr indent="0" lvl="5" marL="0" marR="0" rtl="0" algn="r">
              <a:spcBef>
                <a:spcPts val="0"/>
              </a:spcBef>
              <a:buNone/>
              <a:defRPr b="0" i="0" sz="900" u="none" cap="none" strike="noStrike">
                <a:solidFill>
                  <a:srgbClr val="545B66"/>
                </a:solidFill>
                <a:latin typeface="Calibri"/>
                <a:ea typeface="Calibri"/>
                <a:cs typeface="Calibri"/>
                <a:sym typeface="Calibri"/>
              </a:defRPr>
            </a:lvl6pPr>
            <a:lvl7pPr indent="0" lvl="6" marL="0" marR="0" rtl="0" algn="r">
              <a:spcBef>
                <a:spcPts val="0"/>
              </a:spcBef>
              <a:buNone/>
              <a:defRPr b="0" i="0" sz="900" u="none" cap="none" strike="noStrike">
                <a:solidFill>
                  <a:srgbClr val="545B66"/>
                </a:solidFill>
                <a:latin typeface="Calibri"/>
                <a:ea typeface="Calibri"/>
                <a:cs typeface="Calibri"/>
                <a:sym typeface="Calibri"/>
              </a:defRPr>
            </a:lvl7pPr>
            <a:lvl8pPr indent="0" lvl="7" marL="0" marR="0" rtl="0" algn="r">
              <a:spcBef>
                <a:spcPts val="0"/>
              </a:spcBef>
              <a:buNone/>
              <a:defRPr b="0" i="0" sz="900" u="none" cap="none" strike="noStrike">
                <a:solidFill>
                  <a:srgbClr val="545B66"/>
                </a:solidFill>
                <a:latin typeface="Calibri"/>
                <a:ea typeface="Calibri"/>
                <a:cs typeface="Calibri"/>
                <a:sym typeface="Calibri"/>
              </a:defRPr>
            </a:lvl8pPr>
            <a:lvl9pPr indent="0" lvl="8" marL="0" marR="0" rtl="0" algn="r">
              <a:spcBef>
                <a:spcPts val="0"/>
              </a:spcBef>
              <a:buNone/>
              <a:defRPr b="0" i="0" sz="900" u="none" cap="none" strike="noStrike">
                <a:solidFill>
                  <a:srgbClr val="545B6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 name="Shape 28"/>
        <p:cNvGrpSpPr/>
        <p:nvPr/>
      </p:nvGrpSpPr>
      <p:grpSpPr>
        <a:xfrm>
          <a:off x="0" y="0"/>
          <a:ext cx="0" cy="0"/>
          <a:chOff x="0" y="0"/>
          <a:chExt cx="0" cy="0"/>
        </a:xfrm>
      </p:grpSpPr>
      <p:sp>
        <p:nvSpPr>
          <p:cNvPr id="29" name="Google Shape;29;p9"/>
          <p:cNvSpPr txBox="1"/>
          <p:nvPr>
            <p:ph idx="12"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900" u="none" cap="none" strike="noStrike">
                <a:solidFill>
                  <a:srgbClr val="545B66"/>
                </a:solidFill>
                <a:latin typeface="Calibri"/>
                <a:ea typeface="Calibri"/>
                <a:cs typeface="Calibri"/>
                <a:sym typeface="Calibri"/>
              </a:defRPr>
            </a:lvl1pPr>
            <a:lvl2pPr indent="0" lvl="1" marL="0" marR="0" rtl="0" algn="r">
              <a:spcBef>
                <a:spcPts val="0"/>
              </a:spcBef>
              <a:buNone/>
              <a:defRPr b="0" i="0" sz="900" u="none" cap="none" strike="noStrike">
                <a:solidFill>
                  <a:srgbClr val="545B66"/>
                </a:solidFill>
                <a:latin typeface="Calibri"/>
                <a:ea typeface="Calibri"/>
                <a:cs typeface="Calibri"/>
                <a:sym typeface="Calibri"/>
              </a:defRPr>
            </a:lvl2pPr>
            <a:lvl3pPr indent="0" lvl="2" marL="0" marR="0" rtl="0" algn="r">
              <a:spcBef>
                <a:spcPts val="0"/>
              </a:spcBef>
              <a:buNone/>
              <a:defRPr b="0" i="0" sz="900" u="none" cap="none" strike="noStrike">
                <a:solidFill>
                  <a:srgbClr val="545B66"/>
                </a:solidFill>
                <a:latin typeface="Calibri"/>
                <a:ea typeface="Calibri"/>
                <a:cs typeface="Calibri"/>
                <a:sym typeface="Calibri"/>
              </a:defRPr>
            </a:lvl3pPr>
            <a:lvl4pPr indent="0" lvl="3" marL="0" marR="0" rtl="0" algn="r">
              <a:spcBef>
                <a:spcPts val="0"/>
              </a:spcBef>
              <a:buNone/>
              <a:defRPr b="0" i="0" sz="900" u="none" cap="none" strike="noStrike">
                <a:solidFill>
                  <a:srgbClr val="545B66"/>
                </a:solidFill>
                <a:latin typeface="Calibri"/>
                <a:ea typeface="Calibri"/>
                <a:cs typeface="Calibri"/>
                <a:sym typeface="Calibri"/>
              </a:defRPr>
            </a:lvl4pPr>
            <a:lvl5pPr indent="0" lvl="4" marL="0" marR="0" rtl="0" algn="r">
              <a:spcBef>
                <a:spcPts val="0"/>
              </a:spcBef>
              <a:buNone/>
              <a:defRPr b="0" i="0" sz="900" u="none" cap="none" strike="noStrike">
                <a:solidFill>
                  <a:srgbClr val="545B66"/>
                </a:solidFill>
                <a:latin typeface="Calibri"/>
                <a:ea typeface="Calibri"/>
                <a:cs typeface="Calibri"/>
                <a:sym typeface="Calibri"/>
              </a:defRPr>
            </a:lvl5pPr>
            <a:lvl6pPr indent="0" lvl="5" marL="0" marR="0" rtl="0" algn="r">
              <a:spcBef>
                <a:spcPts val="0"/>
              </a:spcBef>
              <a:buNone/>
              <a:defRPr b="0" i="0" sz="900" u="none" cap="none" strike="noStrike">
                <a:solidFill>
                  <a:srgbClr val="545B66"/>
                </a:solidFill>
                <a:latin typeface="Calibri"/>
                <a:ea typeface="Calibri"/>
                <a:cs typeface="Calibri"/>
                <a:sym typeface="Calibri"/>
              </a:defRPr>
            </a:lvl6pPr>
            <a:lvl7pPr indent="0" lvl="6" marL="0" marR="0" rtl="0" algn="r">
              <a:spcBef>
                <a:spcPts val="0"/>
              </a:spcBef>
              <a:buNone/>
              <a:defRPr b="0" i="0" sz="900" u="none" cap="none" strike="noStrike">
                <a:solidFill>
                  <a:srgbClr val="545B66"/>
                </a:solidFill>
                <a:latin typeface="Calibri"/>
                <a:ea typeface="Calibri"/>
                <a:cs typeface="Calibri"/>
                <a:sym typeface="Calibri"/>
              </a:defRPr>
            </a:lvl7pPr>
            <a:lvl8pPr indent="0" lvl="7" marL="0" marR="0" rtl="0" algn="r">
              <a:spcBef>
                <a:spcPts val="0"/>
              </a:spcBef>
              <a:buNone/>
              <a:defRPr b="0" i="0" sz="900" u="none" cap="none" strike="noStrike">
                <a:solidFill>
                  <a:srgbClr val="545B66"/>
                </a:solidFill>
                <a:latin typeface="Calibri"/>
                <a:ea typeface="Calibri"/>
                <a:cs typeface="Calibri"/>
                <a:sym typeface="Calibri"/>
              </a:defRPr>
            </a:lvl8pPr>
            <a:lvl9pPr indent="0" lvl="8" marL="0" marR="0" rtl="0" algn="r">
              <a:spcBef>
                <a:spcPts val="0"/>
              </a:spcBef>
              <a:buNone/>
              <a:defRPr b="0" i="0" sz="900" u="none" cap="none" strike="noStrike">
                <a:solidFill>
                  <a:srgbClr val="545B66"/>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drive.google.com/file/d/1VE37Kvt42KUzixwZ6BLDw_RrZgD5oKao/view" TargetMode="Externa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drive.google.com/file/d/1LXG86vU3dMmtwmrjLQ7FlzcxKQ3zGsO9/view" TargetMode="Externa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drive.google.com/file/d/1mCKjwtU9pVQDiWF4xAy4NzC18tVlu7PP/view" TargetMode="External"/><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drive.google.com/file/d/1DzPYbXzIOcaJjToiw6MiCAdbuvTjZBr2/view" TargetMode="External"/><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hyperlink" Target="https://www.acsouth.edu/resource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descr="The AI Sessions: Practical Strategies for Working With AI. Series artwork showing five people raising their arms toward a globe connected by circuit lines." id="59" name="Google Shape;59;p18"/>
          <p:cNvPicPr preferRelativeResize="0"/>
          <p:nvPr/>
        </p:nvPicPr>
        <p:blipFill rotWithShape="1">
          <a:blip r:embed="rId3">
            <a:alphaModFix/>
          </a:blip>
          <a:srcRect b="0" l="0" r="0" t="0"/>
          <a:stretch/>
        </p:blipFill>
        <p:spPr>
          <a:xfrm>
            <a:off x="1737360" y="274320"/>
            <a:ext cx="5669280" cy="3779215"/>
          </a:xfrm>
          <a:prstGeom prst="rect">
            <a:avLst/>
          </a:prstGeom>
          <a:noFill/>
          <a:ln>
            <a:noFill/>
          </a:ln>
        </p:spPr>
      </p:pic>
      <p:sp>
        <p:nvSpPr>
          <p:cNvPr id="60" name="Google Shape;60;p18"/>
          <p:cNvSpPr txBox="1"/>
          <p:nvPr/>
        </p:nvSpPr>
        <p:spPr>
          <a:xfrm>
            <a:off x="457200" y="4053528"/>
            <a:ext cx="8229600" cy="320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45B66"/>
              </a:buClr>
              <a:buSzPts val="1400"/>
              <a:buFont typeface="Calibri"/>
              <a:buNone/>
            </a:pPr>
            <a:r>
              <a:rPr b="0" i="0" lang="en-US" sz="1400" u="none" cap="none" strike="noStrike">
                <a:solidFill>
                  <a:srgbClr val="545B66"/>
                </a:solidFill>
                <a:latin typeface="Calibri"/>
                <a:ea typeface="Calibri"/>
                <a:cs typeface="Calibri"/>
                <a:sym typeface="Calibri"/>
              </a:rPr>
              <a:t>Episode 1 Live Workshop  |  Monday, October 5, 2026  |  3:00 p.m. ET (2:00 p.m. CT)</a:t>
            </a:r>
            <a:endParaRPr b="0" i="0" sz="1400" u="none" cap="none" strike="noStrike">
              <a:solidFill>
                <a:schemeClr val="dk1"/>
              </a:solidFill>
              <a:latin typeface="Calibri"/>
              <a:ea typeface="Calibri"/>
              <a:cs typeface="Calibri"/>
              <a:sym typeface="Calibri"/>
            </a:endParaRPr>
          </a:p>
        </p:txBody>
      </p:sp>
      <p:pic>
        <p:nvPicPr>
          <p:cNvPr descr="Associated Colleges of the South logo." id="61" name="Google Shape;61;p18"/>
          <p:cNvPicPr preferRelativeResize="0"/>
          <p:nvPr/>
        </p:nvPicPr>
        <p:blipFill rotWithShape="1">
          <a:blip r:embed="rId4">
            <a:alphaModFix/>
          </a:blip>
          <a:srcRect b="0" l="0" r="0" t="0"/>
          <a:stretch/>
        </p:blipFill>
        <p:spPr>
          <a:xfrm>
            <a:off x="7592563" y="385758"/>
            <a:ext cx="1097280" cy="72969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9"/>
          <p:cNvSpPr txBox="1"/>
          <p:nvPr>
            <p:ph type="title"/>
          </p:nvPr>
        </p:nvSpPr>
        <p:spPr>
          <a:xfrm>
            <a:off x="457200" y="713232"/>
            <a:ext cx="8229600" cy="56692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600"/>
              <a:buFont typeface="Georgia"/>
              <a:buNone/>
            </a:pPr>
            <a:r>
              <a:rPr b="1" lang="en-US" sz="2600" cap="small">
                <a:solidFill>
                  <a:srgbClr val="004D9B"/>
                </a:solidFill>
                <a:latin typeface="Georgia"/>
                <a:ea typeface="Georgia"/>
                <a:cs typeface="Georgia"/>
                <a:sym typeface="Georgia"/>
              </a:rPr>
              <a:t>Five of us, four ACS campuses</a:t>
            </a:r>
            <a:endParaRPr sz="2600"/>
          </a:p>
        </p:txBody>
      </p:sp>
      <p:sp>
        <p:nvSpPr>
          <p:cNvPr id="68" name="Google Shape;68;p19"/>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2000" cap="small">
                <a:solidFill>
                  <a:srgbClr val="004D9B"/>
                </a:solidFill>
                <a:latin typeface="Georgia"/>
                <a:ea typeface="Georgia"/>
                <a:cs typeface="Georgia"/>
                <a:sym typeface="Georgia"/>
              </a:rPr>
              <a:t>Welcome  |  Meet your presenters</a:t>
            </a:r>
            <a:endParaRPr sz="2000">
              <a:solidFill>
                <a:schemeClr val="dk1"/>
              </a:solidFill>
              <a:latin typeface="Calibri"/>
              <a:ea typeface="Calibri"/>
              <a:cs typeface="Calibri"/>
              <a:sym typeface="Calibri"/>
            </a:endParaRPr>
          </a:p>
        </p:txBody>
      </p:sp>
      <p:sp>
        <p:nvSpPr>
          <p:cNvPr id="69" name="Google Shape;69;p19"/>
          <p:cNvSpPr/>
          <p:nvPr/>
        </p:nvSpPr>
        <p:spPr>
          <a:xfrm>
            <a:off x="457200" y="1371600"/>
            <a:ext cx="4023360" cy="1536192"/>
          </a:xfrm>
          <a:prstGeom prst="roundRect">
            <a:avLst>
              <a:gd fmla="val 4762" name="adj"/>
            </a:avLst>
          </a:prstGeom>
          <a:solidFill>
            <a:srgbClr val="EEF3F8"/>
          </a:solidFill>
          <a:ln cap="flat" cmpd="sng" w="38100">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eadshot of Rob Smith." id="70" name="Google Shape;70;p19"/>
          <p:cNvPicPr preferRelativeResize="0"/>
          <p:nvPr/>
        </p:nvPicPr>
        <p:blipFill rotWithShape="1">
          <a:blip r:embed="rId3">
            <a:alphaModFix/>
          </a:blip>
          <a:srcRect b="0" l="0" r="0" t="0"/>
          <a:stretch/>
        </p:blipFill>
        <p:spPr>
          <a:xfrm>
            <a:off x="2203704" y="1444752"/>
            <a:ext cx="530352" cy="530352"/>
          </a:xfrm>
          <a:prstGeom prst="rect">
            <a:avLst/>
          </a:prstGeom>
          <a:noFill/>
          <a:ln>
            <a:noFill/>
          </a:ln>
        </p:spPr>
      </p:pic>
      <p:sp>
        <p:nvSpPr>
          <p:cNvPr id="71" name="Google Shape;71;p19"/>
          <p:cNvSpPr txBox="1"/>
          <p:nvPr/>
        </p:nvSpPr>
        <p:spPr>
          <a:xfrm>
            <a:off x="530352" y="2002536"/>
            <a:ext cx="3877056" cy="6217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Rob Smith</a:t>
            </a:r>
            <a:endParaRPr sz="1200">
              <a:solidFill>
                <a:schemeClr val="dk1"/>
              </a:solidFill>
              <a:latin typeface="Calibri"/>
              <a:ea typeface="Calibri"/>
              <a:cs typeface="Calibri"/>
              <a:sym typeface="Calibri"/>
            </a:endParaRPr>
          </a:p>
          <a:p>
            <a:pPr indent="0" lvl="0" marL="0" marR="0" rtl="0" algn="ctr">
              <a:spcBef>
                <a:spcPts val="0"/>
              </a:spcBef>
              <a:spcAft>
                <a:spcPts val="0"/>
              </a:spcAft>
              <a:buClr>
                <a:srgbClr val="1F2530"/>
              </a:buClr>
              <a:buSzPts val="950"/>
              <a:buFont typeface="Calibri"/>
              <a:buNone/>
            </a:pPr>
            <a:r>
              <a:rPr lang="en-US" sz="950">
                <a:solidFill>
                  <a:srgbClr val="1F2530"/>
                </a:solidFill>
                <a:latin typeface="Calibri"/>
                <a:ea typeface="Calibri"/>
                <a:cs typeface="Calibri"/>
                <a:sym typeface="Calibri"/>
              </a:rPr>
              <a:t>Executive Director of Institutional Effectiveness &amp; Accreditation</a:t>
            </a:r>
            <a:endParaRPr sz="1200">
              <a:solidFill>
                <a:schemeClr val="dk1"/>
              </a:solidFill>
              <a:latin typeface="Calibri"/>
              <a:ea typeface="Calibri"/>
              <a:cs typeface="Calibri"/>
              <a:sym typeface="Calibri"/>
            </a:endParaRPr>
          </a:p>
          <a:p>
            <a:pPr indent="0" lvl="0" marL="0" marR="0" rtl="0" algn="ctr">
              <a:spcBef>
                <a:spcPts val="0"/>
              </a:spcBef>
              <a:spcAft>
                <a:spcPts val="0"/>
              </a:spcAft>
              <a:buClr>
                <a:srgbClr val="1F2530"/>
              </a:buClr>
              <a:buSzPts val="950"/>
              <a:buFont typeface="Calibri"/>
              <a:buNone/>
            </a:pPr>
            <a:r>
              <a:rPr lang="en-US" sz="950">
                <a:solidFill>
                  <a:srgbClr val="1F2530"/>
                </a:solidFill>
                <a:latin typeface="Calibri"/>
                <a:ea typeface="Calibri"/>
                <a:cs typeface="Calibri"/>
                <a:sym typeface="Calibri"/>
              </a:rPr>
              <a:t>Professor of Psychology</a:t>
            </a:r>
            <a:endParaRPr sz="1200">
              <a:solidFill>
                <a:schemeClr val="dk1"/>
              </a:solidFill>
              <a:latin typeface="Calibri"/>
              <a:ea typeface="Calibri"/>
              <a:cs typeface="Calibri"/>
              <a:sym typeface="Calibri"/>
            </a:endParaRPr>
          </a:p>
        </p:txBody>
      </p:sp>
      <p:sp>
        <p:nvSpPr>
          <p:cNvPr id="72" name="Google Shape;72;p19"/>
          <p:cNvSpPr txBox="1"/>
          <p:nvPr/>
        </p:nvSpPr>
        <p:spPr>
          <a:xfrm>
            <a:off x="594360" y="2642616"/>
            <a:ext cx="374904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Berea College</a:t>
            </a:r>
            <a:endParaRPr sz="1200">
              <a:solidFill>
                <a:schemeClr val="dk1"/>
              </a:solidFill>
              <a:latin typeface="Calibri"/>
              <a:ea typeface="Calibri"/>
              <a:cs typeface="Calibri"/>
              <a:sym typeface="Calibri"/>
            </a:endParaRPr>
          </a:p>
        </p:txBody>
      </p:sp>
      <p:sp>
        <p:nvSpPr>
          <p:cNvPr id="73" name="Google Shape;73;p19"/>
          <p:cNvSpPr/>
          <p:nvPr/>
        </p:nvSpPr>
        <p:spPr>
          <a:xfrm>
            <a:off x="4663440" y="1371600"/>
            <a:ext cx="4023360" cy="1536192"/>
          </a:xfrm>
          <a:prstGeom prst="roundRect">
            <a:avLst>
              <a:gd fmla="val 4762" name="adj"/>
            </a:avLst>
          </a:prstGeom>
          <a:solidFill>
            <a:srgbClr val="EEF3F8"/>
          </a:solidFill>
          <a:ln cap="flat" cmpd="sng" w="38100">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eadshot of Miriam Clinton." id="74" name="Google Shape;74;p19"/>
          <p:cNvPicPr preferRelativeResize="0"/>
          <p:nvPr/>
        </p:nvPicPr>
        <p:blipFill rotWithShape="1">
          <a:blip r:embed="rId4">
            <a:alphaModFix/>
          </a:blip>
          <a:srcRect b="0" l="0" r="0" t="0"/>
          <a:stretch/>
        </p:blipFill>
        <p:spPr>
          <a:xfrm>
            <a:off x="5404104" y="1444752"/>
            <a:ext cx="530352" cy="530352"/>
          </a:xfrm>
          <a:prstGeom prst="rect">
            <a:avLst/>
          </a:prstGeom>
          <a:noFill/>
          <a:ln>
            <a:noFill/>
          </a:ln>
        </p:spPr>
      </p:pic>
      <p:sp>
        <p:nvSpPr>
          <p:cNvPr id="75" name="Google Shape;75;p19"/>
          <p:cNvSpPr txBox="1"/>
          <p:nvPr/>
        </p:nvSpPr>
        <p:spPr>
          <a:xfrm>
            <a:off x="4736592" y="2002536"/>
            <a:ext cx="1865376" cy="6217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Miriam Clinton</a:t>
            </a:r>
            <a:endParaRPr sz="1200">
              <a:solidFill>
                <a:schemeClr val="dk1"/>
              </a:solidFill>
              <a:latin typeface="Calibri"/>
              <a:ea typeface="Calibri"/>
              <a:cs typeface="Calibri"/>
              <a:sym typeface="Calibri"/>
            </a:endParaRPr>
          </a:p>
          <a:p>
            <a:pPr indent="0" lvl="0" marL="0" marR="0" rtl="0" algn="ctr">
              <a:spcBef>
                <a:spcPts val="0"/>
              </a:spcBef>
              <a:spcAft>
                <a:spcPts val="0"/>
              </a:spcAft>
              <a:buClr>
                <a:srgbClr val="1F2530"/>
              </a:buClr>
              <a:buSzPts val="950"/>
              <a:buFont typeface="Calibri"/>
              <a:buNone/>
            </a:pPr>
            <a:r>
              <a:rPr lang="en-US" sz="950">
                <a:solidFill>
                  <a:srgbClr val="1F2530"/>
                </a:solidFill>
                <a:latin typeface="Calibri"/>
                <a:ea typeface="Calibri"/>
                <a:cs typeface="Calibri"/>
                <a:sym typeface="Calibri"/>
              </a:rPr>
              <a:t>Associate Professor of</a:t>
            </a:r>
            <a:endParaRPr sz="1200">
              <a:solidFill>
                <a:schemeClr val="dk1"/>
              </a:solidFill>
              <a:latin typeface="Calibri"/>
              <a:ea typeface="Calibri"/>
              <a:cs typeface="Calibri"/>
              <a:sym typeface="Calibri"/>
            </a:endParaRPr>
          </a:p>
          <a:p>
            <a:pPr indent="0" lvl="0" marL="0" marR="0" rtl="0" algn="ctr">
              <a:spcBef>
                <a:spcPts val="0"/>
              </a:spcBef>
              <a:spcAft>
                <a:spcPts val="0"/>
              </a:spcAft>
              <a:buClr>
                <a:srgbClr val="1F2530"/>
              </a:buClr>
              <a:buSzPts val="950"/>
              <a:buFont typeface="Calibri"/>
              <a:buNone/>
            </a:pPr>
            <a:r>
              <a:rPr lang="en-US" sz="950">
                <a:solidFill>
                  <a:srgbClr val="1F2530"/>
                </a:solidFill>
                <a:latin typeface="Calibri"/>
                <a:ea typeface="Calibri"/>
                <a:cs typeface="Calibri"/>
                <a:sym typeface="Calibri"/>
              </a:rPr>
              <a:t>Art and Art History</a:t>
            </a:r>
            <a:endParaRPr sz="1200">
              <a:solidFill>
                <a:schemeClr val="dk1"/>
              </a:solidFill>
              <a:latin typeface="Calibri"/>
              <a:ea typeface="Calibri"/>
              <a:cs typeface="Calibri"/>
              <a:sym typeface="Calibri"/>
            </a:endParaRPr>
          </a:p>
          <a:p>
            <a:pPr indent="0" lvl="0" marL="0" marR="0" rtl="0" algn="ctr">
              <a:spcBef>
                <a:spcPts val="0"/>
              </a:spcBef>
              <a:spcAft>
                <a:spcPts val="0"/>
              </a:spcAft>
              <a:buClr>
                <a:srgbClr val="1F2530"/>
              </a:buClr>
              <a:buSzPts val="950"/>
              <a:buFont typeface="Calibri"/>
              <a:buNone/>
            </a:pPr>
            <a:r>
              <a:rPr lang="en-US" sz="950">
                <a:solidFill>
                  <a:srgbClr val="1F2530"/>
                </a:solidFill>
                <a:latin typeface="Calibri"/>
                <a:ea typeface="Calibri"/>
                <a:cs typeface="Calibri"/>
                <a:sym typeface="Calibri"/>
              </a:rPr>
              <a:t>Chair, Archaeology</a:t>
            </a:r>
            <a:endParaRPr sz="1200">
              <a:solidFill>
                <a:schemeClr val="dk1"/>
              </a:solidFill>
              <a:latin typeface="Calibri"/>
              <a:ea typeface="Calibri"/>
              <a:cs typeface="Calibri"/>
              <a:sym typeface="Calibri"/>
            </a:endParaRPr>
          </a:p>
        </p:txBody>
      </p:sp>
      <p:pic>
        <p:nvPicPr>
          <p:cNvPr descr="Portrait of Harvey Smith." id="76" name="Google Shape;76;p19"/>
          <p:cNvPicPr preferRelativeResize="0"/>
          <p:nvPr/>
        </p:nvPicPr>
        <p:blipFill rotWithShape="1">
          <a:blip r:embed="rId5">
            <a:alphaModFix/>
          </a:blip>
          <a:srcRect b="0" l="0" r="0" t="0"/>
          <a:stretch/>
        </p:blipFill>
        <p:spPr>
          <a:xfrm>
            <a:off x="7415784" y="1444752"/>
            <a:ext cx="530352" cy="530352"/>
          </a:xfrm>
          <a:prstGeom prst="rect">
            <a:avLst/>
          </a:prstGeom>
          <a:noFill/>
          <a:ln>
            <a:noFill/>
          </a:ln>
        </p:spPr>
      </p:pic>
      <p:sp>
        <p:nvSpPr>
          <p:cNvPr id="77" name="Google Shape;77;p19"/>
          <p:cNvSpPr txBox="1"/>
          <p:nvPr/>
        </p:nvSpPr>
        <p:spPr>
          <a:xfrm>
            <a:off x="6748272" y="2002536"/>
            <a:ext cx="1865376" cy="6217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Harvey Smith</a:t>
            </a:r>
            <a:endParaRPr sz="1200">
              <a:solidFill>
                <a:schemeClr val="dk1"/>
              </a:solidFill>
              <a:latin typeface="Calibri"/>
              <a:ea typeface="Calibri"/>
              <a:cs typeface="Calibri"/>
              <a:sym typeface="Calibri"/>
            </a:endParaRPr>
          </a:p>
          <a:p>
            <a:pPr indent="0" lvl="0" marL="0" marR="0" rtl="0" algn="ctr">
              <a:spcBef>
                <a:spcPts val="0"/>
              </a:spcBef>
              <a:spcAft>
                <a:spcPts val="0"/>
              </a:spcAft>
              <a:buClr>
                <a:srgbClr val="1F2530"/>
              </a:buClr>
              <a:buSzPts val="950"/>
              <a:buFont typeface="Calibri"/>
              <a:buNone/>
            </a:pPr>
            <a:r>
              <a:rPr lang="en-US" sz="950">
                <a:solidFill>
                  <a:srgbClr val="1F2530"/>
                </a:solidFill>
                <a:latin typeface="Calibri"/>
                <a:ea typeface="Calibri"/>
                <a:cs typeface="Calibri"/>
                <a:sym typeface="Calibri"/>
              </a:rPr>
              <a:t>Chief Information Officer</a:t>
            </a:r>
            <a:endParaRPr sz="1200">
              <a:solidFill>
                <a:schemeClr val="dk1"/>
              </a:solidFill>
              <a:latin typeface="Calibri"/>
              <a:ea typeface="Calibri"/>
              <a:cs typeface="Calibri"/>
              <a:sym typeface="Calibri"/>
            </a:endParaRPr>
          </a:p>
        </p:txBody>
      </p:sp>
      <p:sp>
        <p:nvSpPr>
          <p:cNvPr id="78" name="Google Shape;78;p19"/>
          <p:cNvSpPr txBox="1"/>
          <p:nvPr/>
        </p:nvSpPr>
        <p:spPr>
          <a:xfrm>
            <a:off x="4800600" y="2642616"/>
            <a:ext cx="374904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Rhodes College</a:t>
            </a:r>
            <a:endParaRPr sz="1200">
              <a:solidFill>
                <a:schemeClr val="dk1"/>
              </a:solidFill>
              <a:latin typeface="Calibri"/>
              <a:ea typeface="Calibri"/>
              <a:cs typeface="Calibri"/>
              <a:sym typeface="Calibri"/>
            </a:endParaRPr>
          </a:p>
        </p:txBody>
      </p:sp>
      <p:sp>
        <p:nvSpPr>
          <p:cNvPr id="79" name="Google Shape;79;p19"/>
          <p:cNvSpPr/>
          <p:nvPr/>
        </p:nvSpPr>
        <p:spPr>
          <a:xfrm>
            <a:off x="457200" y="3035808"/>
            <a:ext cx="4023360" cy="1536192"/>
          </a:xfrm>
          <a:prstGeom prst="roundRect">
            <a:avLst>
              <a:gd fmla="val 4762" name="adj"/>
            </a:avLst>
          </a:prstGeom>
          <a:solidFill>
            <a:srgbClr val="EEF3F8"/>
          </a:solidFill>
          <a:ln cap="flat" cmpd="sng" w="38100">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eadshot of Lauren Tilton." id="80" name="Google Shape;80;p19"/>
          <p:cNvPicPr preferRelativeResize="0"/>
          <p:nvPr/>
        </p:nvPicPr>
        <p:blipFill rotWithShape="1">
          <a:blip r:embed="rId6">
            <a:alphaModFix/>
          </a:blip>
          <a:srcRect b="0" l="0" r="0" t="0"/>
          <a:stretch/>
        </p:blipFill>
        <p:spPr>
          <a:xfrm>
            <a:off x="2203704" y="3108960"/>
            <a:ext cx="530352" cy="530352"/>
          </a:xfrm>
          <a:prstGeom prst="rect">
            <a:avLst/>
          </a:prstGeom>
          <a:noFill/>
          <a:ln>
            <a:noFill/>
          </a:ln>
        </p:spPr>
      </p:pic>
      <p:sp>
        <p:nvSpPr>
          <p:cNvPr id="81" name="Google Shape;81;p19"/>
          <p:cNvSpPr txBox="1"/>
          <p:nvPr/>
        </p:nvSpPr>
        <p:spPr>
          <a:xfrm>
            <a:off x="530352" y="3666744"/>
            <a:ext cx="3877056" cy="6217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Lauren Tilton</a:t>
            </a:r>
            <a:endParaRPr sz="1200">
              <a:solidFill>
                <a:schemeClr val="dk1"/>
              </a:solidFill>
              <a:latin typeface="Calibri"/>
              <a:ea typeface="Calibri"/>
              <a:cs typeface="Calibri"/>
              <a:sym typeface="Calibri"/>
            </a:endParaRPr>
          </a:p>
          <a:p>
            <a:pPr indent="0" lvl="0" marL="0" marR="0" rtl="0" algn="ctr">
              <a:spcBef>
                <a:spcPts val="0"/>
              </a:spcBef>
              <a:spcAft>
                <a:spcPts val="0"/>
              </a:spcAft>
              <a:buClr>
                <a:srgbClr val="1F2530"/>
              </a:buClr>
              <a:buSzPts val="950"/>
              <a:buFont typeface="Calibri"/>
              <a:buNone/>
            </a:pPr>
            <a:r>
              <a:rPr lang="en-US" sz="950">
                <a:solidFill>
                  <a:srgbClr val="1F2530"/>
                </a:solidFill>
                <a:latin typeface="Calibri"/>
                <a:ea typeface="Calibri"/>
                <a:cs typeface="Calibri"/>
                <a:sym typeface="Calibri"/>
              </a:rPr>
              <a:t>Professor of Digital Humanities</a:t>
            </a:r>
            <a:endParaRPr sz="1200">
              <a:solidFill>
                <a:schemeClr val="dk1"/>
              </a:solidFill>
              <a:latin typeface="Calibri"/>
              <a:ea typeface="Calibri"/>
              <a:cs typeface="Calibri"/>
              <a:sym typeface="Calibri"/>
            </a:endParaRPr>
          </a:p>
          <a:p>
            <a:pPr indent="0" lvl="0" marL="0" marR="0" rtl="0" algn="ctr">
              <a:spcBef>
                <a:spcPts val="0"/>
              </a:spcBef>
              <a:spcAft>
                <a:spcPts val="0"/>
              </a:spcAft>
              <a:buClr>
                <a:srgbClr val="1F2530"/>
              </a:buClr>
              <a:buSzPts val="950"/>
              <a:buFont typeface="Calibri"/>
              <a:buNone/>
            </a:pPr>
            <a:r>
              <a:rPr lang="en-US" sz="950">
                <a:solidFill>
                  <a:srgbClr val="1F2530"/>
                </a:solidFill>
                <a:latin typeface="Calibri"/>
                <a:ea typeface="Calibri"/>
                <a:cs typeface="Calibri"/>
                <a:sym typeface="Calibri"/>
              </a:rPr>
              <a:t>E. Claiborne Robins Professor of Liberal Arts</a:t>
            </a:r>
            <a:endParaRPr sz="1200">
              <a:solidFill>
                <a:schemeClr val="dk1"/>
              </a:solidFill>
              <a:latin typeface="Calibri"/>
              <a:ea typeface="Calibri"/>
              <a:cs typeface="Calibri"/>
              <a:sym typeface="Calibri"/>
            </a:endParaRPr>
          </a:p>
        </p:txBody>
      </p:sp>
      <p:sp>
        <p:nvSpPr>
          <p:cNvPr id="82" name="Google Shape;82;p19"/>
          <p:cNvSpPr txBox="1"/>
          <p:nvPr/>
        </p:nvSpPr>
        <p:spPr>
          <a:xfrm>
            <a:off x="594360" y="4306824"/>
            <a:ext cx="374904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University of Richmond</a:t>
            </a:r>
            <a:endParaRPr sz="1200">
              <a:solidFill>
                <a:schemeClr val="dk1"/>
              </a:solidFill>
              <a:latin typeface="Calibri"/>
              <a:ea typeface="Calibri"/>
              <a:cs typeface="Calibri"/>
              <a:sym typeface="Calibri"/>
            </a:endParaRPr>
          </a:p>
        </p:txBody>
      </p:sp>
      <p:sp>
        <p:nvSpPr>
          <p:cNvPr id="83" name="Google Shape;83;p19"/>
          <p:cNvSpPr/>
          <p:nvPr/>
        </p:nvSpPr>
        <p:spPr>
          <a:xfrm>
            <a:off x="4663440" y="3035808"/>
            <a:ext cx="4023360" cy="1536192"/>
          </a:xfrm>
          <a:prstGeom prst="roundRect">
            <a:avLst>
              <a:gd fmla="val 4762" name="adj"/>
            </a:avLst>
          </a:prstGeom>
          <a:solidFill>
            <a:srgbClr val="EEF3F8"/>
          </a:solidFill>
          <a:ln cap="flat" cmpd="sng" w="38100">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Headshot of JT Torres." id="84" name="Google Shape;84;p19"/>
          <p:cNvPicPr preferRelativeResize="0"/>
          <p:nvPr/>
        </p:nvPicPr>
        <p:blipFill rotWithShape="1">
          <a:blip r:embed="rId7">
            <a:alphaModFix/>
          </a:blip>
          <a:srcRect b="0" l="0" r="0" t="0"/>
          <a:stretch/>
        </p:blipFill>
        <p:spPr>
          <a:xfrm>
            <a:off x="6409944" y="3108960"/>
            <a:ext cx="530352" cy="530352"/>
          </a:xfrm>
          <a:prstGeom prst="rect">
            <a:avLst/>
          </a:prstGeom>
          <a:noFill/>
          <a:ln>
            <a:noFill/>
          </a:ln>
        </p:spPr>
      </p:pic>
      <p:sp>
        <p:nvSpPr>
          <p:cNvPr id="85" name="Google Shape;85;p19"/>
          <p:cNvSpPr txBox="1"/>
          <p:nvPr/>
        </p:nvSpPr>
        <p:spPr>
          <a:xfrm>
            <a:off x="4736592" y="3666744"/>
            <a:ext cx="3877056" cy="621792"/>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JT Torres</a:t>
            </a:r>
            <a:endParaRPr sz="1200">
              <a:solidFill>
                <a:schemeClr val="dk1"/>
              </a:solidFill>
              <a:latin typeface="Calibri"/>
              <a:ea typeface="Calibri"/>
              <a:cs typeface="Calibri"/>
              <a:sym typeface="Calibri"/>
            </a:endParaRPr>
          </a:p>
          <a:p>
            <a:pPr indent="0" lvl="0" marL="0" marR="0" rtl="0" algn="ctr">
              <a:spcBef>
                <a:spcPts val="0"/>
              </a:spcBef>
              <a:spcAft>
                <a:spcPts val="0"/>
              </a:spcAft>
              <a:buClr>
                <a:srgbClr val="1F2530"/>
              </a:buClr>
              <a:buSzPts val="950"/>
              <a:buFont typeface="Calibri"/>
              <a:buNone/>
            </a:pPr>
            <a:r>
              <a:rPr lang="en-US" sz="950">
                <a:solidFill>
                  <a:srgbClr val="1F2530"/>
                </a:solidFill>
                <a:latin typeface="Calibri"/>
                <a:ea typeface="Calibri"/>
                <a:cs typeface="Calibri"/>
                <a:sym typeface="Calibri"/>
              </a:rPr>
              <a:t>Director of the Houston H. Harte Center for Teaching and Learning</a:t>
            </a:r>
            <a:endParaRPr sz="1200">
              <a:solidFill>
                <a:schemeClr val="dk1"/>
              </a:solidFill>
              <a:latin typeface="Calibri"/>
              <a:ea typeface="Calibri"/>
              <a:cs typeface="Calibri"/>
              <a:sym typeface="Calibri"/>
            </a:endParaRPr>
          </a:p>
        </p:txBody>
      </p:sp>
      <p:sp>
        <p:nvSpPr>
          <p:cNvPr id="86" name="Google Shape;86;p19"/>
          <p:cNvSpPr txBox="1"/>
          <p:nvPr/>
        </p:nvSpPr>
        <p:spPr>
          <a:xfrm>
            <a:off x="4800600" y="4306824"/>
            <a:ext cx="3749040" cy="21945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Washington and Lee University</a:t>
            </a:r>
            <a:endParaRPr sz="1200">
              <a:solidFill>
                <a:schemeClr val="dk1"/>
              </a:solidFill>
              <a:latin typeface="Calibri"/>
              <a:ea typeface="Calibri"/>
              <a:cs typeface="Calibri"/>
              <a:sym typeface="Calibri"/>
            </a:endParaRPr>
          </a:p>
        </p:txBody>
      </p:sp>
      <p:sp>
        <p:nvSpPr>
          <p:cNvPr id="87" name="Google Shape;87;p19"/>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pic>
        <p:nvPicPr>
          <p:cNvPr descr="Associated Colleges of the South logo." id="88" name="Google Shape;88;p19"/>
          <p:cNvPicPr preferRelativeResize="0"/>
          <p:nvPr/>
        </p:nvPicPr>
        <p:blipFill rotWithShape="1">
          <a:blip r:embed="rId8">
            <a:alphaModFix/>
          </a:blip>
          <a:srcRect b="0" l="0" r="0" t="0"/>
          <a:stretch/>
        </p:blipFill>
        <p:spPr>
          <a:xfrm>
            <a:off x="7589520" y="384053"/>
            <a:ext cx="1097280" cy="72969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0"/>
          <p:cNvSpPr/>
          <p:nvPr/>
        </p:nvSpPr>
        <p:spPr>
          <a:xfrm>
            <a:off x="457200" y="4773168"/>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900"/>
              <a:buFont typeface="Calibri"/>
              <a:buNone/>
            </a:pPr>
            <a:r>
              <a:rPr lang="en-US" sz="900">
                <a:solidFill>
                  <a:srgbClr val="545B66"/>
                </a:solidFill>
                <a:latin typeface="Calibri"/>
                <a:ea typeface="Calibri"/>
                <a:cs typeface="Calibri"/>
                <a:sym typeface="Calibri"/>
              </a:rPr>
              <a:t>The AI Sessions  |  Episode 1 Live Workshop  |  October 5, 2026</a:t>
            </a:r>
            <a:endParaRPr sz="900">
              <a:solidFill>
                <a:schemeClr val="dk1"/>
              </a:solidFill>
              <a:latin typeface="Calibri"/>
              <a:ea typeface="Calibri"/>
              <a:cs typeface="Calibri"/>
              <a:sym typeface="Calibri"/>
            </a:endParaRPr>
          </a:p>
        </p:txBody>
      </p:sp>
      <p:grpSp>
        <p:nvGrpSpPr>
          <p:cNvPr id="95" name="Google Shape;95;p20"/>
          <p:cNvGrpSpPr/>
          <p:nvPr/>
        </p:nvGrpSpPr>
        <p:grpSpPr>
          <a:xfrm>
            <a:off x="457200" y="342900"/>
            <a:ext cx="8229600" cy="847650"/>
            <a:chOff x="0" y="0"/>
            <a:chExt cx="8229600" cy="847650"/>
          </a:xfrm>
        </p:grpSpPr>
        <p:pic>
          <p:nvPicPr>
            <p:cNvPr id="96" name="Google Shape;96;p20"/>
            <p:cNvPicPr preferRelativeResize="0"/>
            <p:nvPr/>
          </p:nvPicPr>
          <p:blipFill rotWithShape="1">
            <a:blip r:embed="rId3">
              <a:alphaModFix/>
            </a:blip>
            <a:srcRect b="1532" l="0" r="0" t="1532"/>
            <a:stretch/>
          </p:blipFill>
          <p:spPr>
            <a:xfrm>
              <a:off x="0" y="0"/>
              <a:ext cx="476400" cy="76200"/>
            </a:xfrm>
            <a:prstGeom prst="rect">
              <a:avLst/>
            </a:prstGeom>
            <a:noFill/>
            <a:ln>
              <a:noFill/>
            </a:ln>
          </p:spPr>
        </p:pic>
        <p:sp>
          <p:nvSpPr>
            <p:cNvPr id="97" name="Google Shape;97;p20"/>
            <p:cNvSpPr txBox="1"/>
            <p:nvPr/>
          </p:nvSpPr>
          <p:spPr>
            <a:xfrm>
              <a:off x="0" y="133350"/>
              <a:ext cx="8229600" cy="71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000">
                  <a:solidFill>
                    <a:srgbClr val="004D9B"/>
                  </a:solidFill>
                  <a:latin typeface="Georgia"/>
                  <a:ea typeface="Georgia"/>
                  <a:cs typeface="Georgia"/>
                  <a:sym typeface="Georgia"/>
                </a:rPr>
                <a:t>About the project</a:t>
              </a:r>
              <a:endParaRPr b="1" sz="1000">
                <a:solidFill>
                  <a:srgbClr val="004D9B"/>
                </a:solidFill>
                <a:latin typeface="Georgia"/>
                <a:ea typeface="Georgia"/>
                <a:cs typeface="Georgia"/>
                <a:sym typeface="Georgia"/>
              </a:endParaRPr>
            </a:p>
            <a:p>
              <a:pPr indent="0" lvl="0" marL="0" rtl="0" algn="l">
                <a:spcBef>
                  <a:spcPts val="300"/>
                </a:spcBef>
                <a:spcAft>
                  <a:spcPts val="0"/>
                </a:spcAft>
                <a:buNone/>
              </a:pPr>
              <a:r>
                <a:rPr b="1" lang="en-US" sz="2400">
                  <a:solidFill>
                    <a:srgbClr val="004D9B"/>
                  </a:solidFill>
                  <a:latin typeface="Georgia"/>
                  <a:ea typeface="Georgia"/>
                  <a:cs typeface="Georgia"/>
                  <a:sym typeface="Georgia"/>
                </a:rPr>
                <a:t>A Conversation About AI &amp; Getting Started</a:t>
              </a:r>
              <a:endParaRPr b="1" sz="2400">
                <a:solidFill>
                  <a:srgbClr val="004D9B"/>
                </a:solidFill>
                <a:latin typeface="Georgia"/>
                <a:ea typeface="Georgia"/>
                <a:cs typeface="Georgia"/>
                <a:sym typeface="Georgia"/>
              </a:endParaRPr>
            </a:p>
          </p:txBody>
        </p:sp>
      </p:grpSp>
      <p:grpSp>
        <p:nvGrpSpPr>
          <p:cNvPr id="98" name="Google Shape;98;p20"/>
          <p:cNvGrpSpPr/>
          <p:nvPr/>
        </p:nvGrpSpPr>
        <p:grpSpPr>
          <a:xfrm>
            <a:off x="457200" y="1238250"/>
            <a:ext cx="4857900" cy="933600"/>
            <a:chOff x="0" y="0"/>
            <a:chExt cx="4857900" cy="933600"/>
          </a:xfrm>
        </p:grpSpPr>
        <p:sp>
          <p:nvSpPr>
            <p:cNvPr id="99" name="Google Shape;99;p20"/>
            <p:cNvSpPr/>
            <p:nvPr/>
          </p:nvSpPr>
          <p:spPr>
            <a:xfrm>
              <a:off x="0" y="0"/>
              <a:ext cx="4857900" cy="933600"/>
            </a:xfrm>
            <a:prstGeom prst="roundRect">
              <a:avLst>
                <a:gd fmla="val 10204"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20"/>
            <p:cNvSpPr/>
            <p:nvPr/>
          </p:nvSpPr>
          <p:spPr>
            <a:xfrm>
              <a:off x="0" y="0"/>
              <a:ext cx="57300" cy="933600"/>
            </a:xfrm>
            <a:prstGeom prst="roundRect">
              <a:avLst>
                <a:gd fmla="val 50000" name="adj"/>
              </a:avLst>
            </a:prstGeom>
            <a:solidFill>
              <a:srgbClr val="004D9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1" name="Google Shape;101;p20"/>
            <p:cNvSpPr/>
            <p:nvPr/>
          </p:nvSpPr>
          <p:spPr>
            <a:xfrm>
              <a:off x="209550" y="171450"/>
              <a:ext cx="342900" cy="342900"/>
            </a:xfrm>
            <a:prstGeom prst="roundRect">
              <a:avLst>
                <a:gd fmla="val 50000" name="adj"/>
              </a:avLst>
            </a:prstGeom>
            <a:solidFill>
              <a:srgbClr val="004D9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2" name="Google Shape;102;p20"/>
            <p:cNvSpPr txBox="1"/>
            <p:nvPr/>
          </p:nvSpPr>
          <p:spPr>
            <a:xfrm>
              <a:off x="209550" y="171450"/>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US" sz="1300">
                  <a:solidFill>
                    <a:srgbClr val="FFFFFF"/>
                  </a:solidFill>
                  <a:latin typeface="Georgia"/>
                  <a:ea typeface="Georgia"/>
                  <a:cs typeface="Georgia"/>
                  <a:sym typeface="Georgia"/>
                </a:rPr>
                <a:t>01</a:t>
              </a:r>
              <a:endParaRPr b="1" sz="1300">
                <a:solidFill>
                  <a:srgbClr val="FFFFFF"/>
                </a:solidFill>
                <a:latin typeface="Georgia"/>
                <a:ea typeface="Georgia"/>
                <a:cs typeface="Georgia"/>
                <a:sym typeface="Georgia"/>
              </a:endParaRPr>
            </a:p>
          </p:txBody>
        </p:sp>
        <p:sp>
          <p:nvSpPr>
            <p:cNvPr id="103" name="Google Shape;103;p20"/>
            <p:cNvSpPr txBox="1"/>
            <p:nvPr/>
          </p:nvSpPr>
          <p:spPr>
            <a:xfrm>
              <a:off x="685800" y="133350"/>
              <a:ext cx="4019700" cy="666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400">
                  <a:solidFill>
                    <a:srgbClr val="004D9B"/>
                  </a:solidFill>
                  <a:latin typeface="Calibri"/>
                  <a:ea typeface="Calibri"/>
                  <a:cs typeface="Calibri"/>
                  <a:sym typeface="Calibri"/>
                </a:rPr>
                <a:t>The first of six sessions</a:t>
              </a:r>
              <a:endParaRPr b="1" sz="1400">
                <a:solidFill>
                  <a:srgbClr val="004D9B"/>
                </a:solidFill>
                <a:latin typeface="Calibri"/>
                <a:ea typeface="Calibri"/>
                <a:cs typeface="Calibri"/>
                <a:sym typeface="Calibri"/>
              </a:endParaRPr>
            </a:p>
            <a:p>
              <a:pPr indent="0" lvl="0" marL="0" rtl="0" algn="l">
                <a:spcBef>
                  <a:spcPts val="225"/>
                </a:spcBef>
                <a:spcAft>
                  <a:spcPts val="0"/>
                </a:spcAft>
                <a:buNone/>
              </a:pPr>
              <a:r>
                <a:rPr b="0" lang="en-US" sz="1100">
                  <a:solidFill>
                    <a:srgbClr val="475569"/>
                  </a:solidFill>
                  <a:latin typeface="Calibri"/>
                  <a:ea typeface="Calibri"/>
                  <a:cs typeface="Calibri"/>
                  <a:sym typeface="Calibri"/>
                </a:rPr>
                <a:t>A series for ACS faculty and staff on what AI is, and on how it might fit into your role and the work you already do.</a:t>
              </a:r>
              <a:endParaRPr b="0" sz="1100">
                <a:solidFill>
                  <a:srgbClr val="475569"/>
                </a:solidFill>
                <a:latin typeface="Calibri"/>
                <a:ea typeface="Calibri"/>
                <a:cs typeface="Calibri"/>
                <a:sym typeface="Calibri"/>
              </a:endParaRPr>
            </a:p>
          </p:txBody>
        </p:sp>
      </p:grpSp>
      <p:grpSp>
        <p:nvGrpSpPr>
          <p:cNvPr id="104" name="Google Shape;104;p20"/>
          <p:cNvGrpSpPr/>
          <p:nvPr/>
        </p:nvGrpSpPr>
        <p:grpSpPr>
          <a:xfrm>
            <a:off x="457200" y="2286000"/>
            <a:ext cx="4857900" cy="933600"/>
            <a:chOff x="0" y="0"/>
            <a:chExt cx="4857900" cy="933600"/>
          </a:xfrm>
        </p:grpSpPr>
        <p:sp>
          <p:nvSpPr>
            <p:cNvPr id="105" name="Google Shape;105;p20"/>
            <p:cNvSpPr/>
            <p:nvPr/>
          </p:nvSpPr>
          <p:spPr>
            <a:xfrm>
              <a:off x="0" y="0"/>
              <a:ext cx="4857900" cy="933600"/>
            </a:xfrm>
            <a:prstGeom prst="roundRect">
              <a:avLst>
                <a:gd fmla="val 10204"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6" name="Google Shape;106;p20"/>
            <p:cNvSpPr/>
            <p:nvPr/>
          </p:nvSpPr>
          <p:spPr>
            <a:xfrm>
              <a:off x="0" y="0"/>
              <a:ext cx="57300" cy="933600"/>
            </a:xfrm>
            <a:prstGeom prst="roundRect">
              <a:avLst>
                <a:gd fmla="val 50000" name="adj"/>
              </a:avLst>
            </a:prstGeom>
            <a:solidFill>
              <a:srgbClr val="004D9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7" name="Google Shape;107;p20"/>
            <p:cNvSpPr/>
            <p:nvPr/>
          </p:nvSpPr>
          <p:spPr>
            <a:xfrm>
              <a:off x="209550" y="171450"/>
              <a:ext cx="342900" cy="342900"/>
            </a:xfrm>
            <a:prstGeom prst="roundRect">
              <a:avLst>
                <a:gd fmla="val 50000" name="adj"/>
              </a:avLst>
            </a:prstGeom>
            <a:solidFill>
              <a:srgbClr val="004D9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8" name="Google Shape;108;p20"/>
            <p:cNvSpPr txBox="1"/>
            <p:nvPr/>
          </p:nvSpPr>
          <p:spPr>
            <a:xfrm>
              <a:off x="209550" y="171450"/>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US" sz="1300">
                  <a:solidFill>
                    <a:srgbClr val="FFFFFF"/>
                  </a:solidFill>
                  <a:latin typeface="Georgia"/>
                  <a:ea typeface="Georgia"/>
                  <a:cs typeface="Georgia"/>
                  <a:sym typeface="Georgia"/>
                </a:rPr>
                <a:t>02</a:t>
              </a:r>
              <a:endParaRPr b="1" sz="1300">
                <a:solidFill>
                  <a:srgbClr val="FFFFFF"/>
                </a:solidFill>
                <a:latin typeface="Georgia"/>
                <a:ea typeface="Georgia"/>
                <a:cs typeface="Georgia"/>
                <a:sym typeface="Georgia"/>
              </a:endParaRPr>
            </a:p>
          </p:txBody>
        </p:sp>
        <p:sp>
          <p:nvSpPr>
            <p:cNvPr id="109" name="Google Shape;109;p20"/>
            <p:cNvSpPr txBox="1"/>
            <p:nvPr/>
          </p:nvSpPr>
          <p:spPr>
            <a:xfrm>
              <a:off x="685800" y="133350"/>
              <a:ext cx="4019700" cy="666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190">
                  <a:solidFill>
                    <a:srgbClr val="004D9B"/>
                  </a:solidFill>
                  <a:latin typeface="Calibri"/>
                  <a:ea typeface="Calibri"/>
                  <a:cs typeface="Calibri"/>
                  <a:sym typeface="Calibri"/>
                </a:rPr>
                <a:t>A shared set of AI resources</a:t>
              </a:r>
              <a:endParaRPr b="1" sz="1190">
                <a:solidFill>
                  <a:srgbClr val="004D9B"/>
                </a:solidFill>
                <a:latin typeface="Calibri"/>
                <a:ea typeface="Calibri"/>
                <a:cs typeface="Calibri"/>
                <a:sym typeface="Calibri"/>
              </a:endParaRPr>
            </a:p>
            <a:p>
              <a:pPr indent="0" lvl="0" marL="0" rtl="0" algn="l">
                <a:spcBef>
                  <a:spcPts val="225"/>
                </a:spcBef>
                <a:spcAft>
                  <a:spcPts val="0"/>
                </a:spcAft>
                <a:buNone/>
              </a:pPr>
              <a:r>
                <a:rPr b="0" lang="en-US" sz="935">
                  <a:solidFill>
                    <a:srgbClr val="475569"/>
                  </a:solidFill>
                  <a:latin typeface="Calibri"/>
                  <a:ea typeface="Calibri"/>
                  <a:cs typeface="Calibri"/>
                  <a:sym typeface="Calibri"/>
                </a:rPr>
                <a:t>One of our first goals: build a collection of AI resources, including short videos, handouts, and workflow guides, and make it available to every ACS member institution.</a:t>
              </a:r>
              <a:endParaRPr b="0" sz="935">
                <a:solidFill>
                  <a:srgbClr val="475569"/>
                </a:solidFill>
                <a:latin typeface="Calibri"/>
                <a:ea typeface="Calibri"/>
                <a:cs typeface="Calibri"/>
                <a:sym typeface="Calibri"/>
              </a:endParaRPr>
            </a:p>
          </p:txBody>
        </p:sp>
      </p:grpSp>
      <p:grpSp>
        <p:nvGrpSpPr>
          <p:cNvPr id="110" name="Google Shape;110;p20"/>
          <p:cNvGrpSpPr/>
          <p:nvPr/>
        </p:nvGrpSpPr>
        <p:grpSpPr>
          <a:xfrm>
            <a:off x="457200" y="3333750"/>
            <a:ext cx="4857900" cy="1047900"/>
            <a:chOff x="0" y="0"/>
            <a:chExt cx="4857900" cy="1047900"/>
          </a:xfrm>
        </p:grpSpPr>
        <p:sp>
          <p:nvSpPr>
            <p:cNvPr id="111" name="Google Shape;111;p20"/>
            <p:cNvSpPr/>
            <p:nvPr/>
          </p:nvSpPr>
          <p:spPr>
            <a:xfrm>
              <a:off x="0" y="0"/>
              <a:ext cx="4857900" cy="1047900"/>
            </a:xfrm>
            <a:prstGeom prst="roundRect">
              <a:avLst>
                <a:gd fmla="val 9090"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2" name="Google Shape;112;p20"/>
            <p:cNvSpPr/>
            <p:nvPr/>
          </p:nvSpPr>
          <p:spPr>
            <a:xfrm>
              <a:off x="0" y="0"/>
              <a:ext cx="57300" cy="1047900"/>
            </a:xfrm>
            <a:prstGeom prst="roundRect">
              <a:avLst>
                <a:gd fmla="val 50000" name="adj"/>
              </a:avLst>
            </a:prstGeom>
            <a:solidFill>
              <a:srgbClr val="004D9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3" name="Google Shape;113;p20"/>
            <p:cNvSpPr/>
            <p:nvPr/>
          </p:nvSpPr>
          <p:spPr>
            <a:xfrm>
              <a:off x="209550" y="171450"/>
              <a:ext cx="342900" cy="342900"/>
            </a:xfrm>
            <a:prstGeom prst="roundRect">
              <a:avLst>
                <a:gd fmla="val 50000" name="adj"/>
              </a:avLst>
            </a:prstGeom>
            <a:solidFill>
              <a:srgbClr val="004D9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4" name="Google Shape;114;p20"/>
            <p:cNvSpPr txBox="1"/>
            <p:nvPr/>
          </p:nvSpPr>
          <p:spPr>
            <a:xfrm>
              <a:off x="209550" y="171450"/>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US" sz="1300">
                  <a:solidFill>
                    <a:srgbClr val="FFFFFF"/>
                  </a:solidFill>
                  <a:latin typeface="Georgia"/>
                  <a:ea typeface="Georgia"/>
                  <a:cs typeface="Georgia"/>
                  <a:sym typeface="Georgia"/>
                </a:rPr>
                <a:t>03</a:t>
              </a:r>
              <a:endParaRPr b="1" sz="1300">
                <a:solidFill>
                  <a:srgbClr val="FFFFFF"/>
                </a:solidFill>
                <a:latin typeface="Georgia"/>
                <a:ea typeface="Georgia"/>
                <a:cs typeface="Georgia"/>
                <a:sym typeface="Georgia"/>
              </a:endParaRPr>
            </a:p>
          </p:txBody>
        </p:sp>
        <p:sp>
          <p:nvSpPr>
            <p:cNvPr id="115" name="Google Shape;115;p20"/>
            <p:cNvSpPr txBox="1"/>
            <p:nvPr/>
          </p:nvSpPr>
          <p:spPr>
            <a:xfrm>
              <a:off x="685800" y="133350"/>
              <a:ext cx="4019700" cy="781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400">
                  <a:solidFill>
                    <a:srgbClr val="004D9B"/>
                  </a:solidFill>
                  <a:latin typeface="Calibri"/>
                  <a:ea typeface="Calibri"/>
                  <a:cs typeface="Calibri"/>
                  <a:sym typeface="Calibri"/>
                </a:rPr>
                <a:t>Between the big debates and the quick demos</a:t>
              </a:r>
              <a:endParaRPr b="1" sz="1400">
                <a:solidFill>
                  <a:srgbClr val="004D9B"/>
                </a:solidFill>
                <a:latin typeface="Calibri"/>
                <a:ea typeface="Calibri"/>
                <a:cs typeface="Calibri"/>
                <a:sym typeface="Calibri"/>
              </a:endParaRPr>
            </a:p>
            <a:p>
              <a:pPr indent="0" lvl="0" marL="0" rtl="0" algn="l">
                <a:spcBef>
                  <a:spcPts val="225"/>
                </a:spcBef>
                <a:spcAft>
                  <a:spcPts val="0"/>
                </a:spcAft>
                <a:buNone/>
              </a:pPr>
              <a:r>
                <a:rPr b="0" lang="en-US" sz="1100">
                  <a:solidFill>
                    <a:srgbClr val="475569"/>
                  </a:solidFill>
                  <a:latin typeface="Calibri"/>
                  <a:ea typeface="Calibri"/>
                  <a:cs typeface="Calibri"/>
                  <a:sym typeface="Calibri"/>
                </a:rPr>
                <a:t>Most AI conversations land at one extreme or the other. We're aiming for the middle: practical guidance for everyday tasks, including where AI helps, where it adds risk, and where your judgment matters most.</a:t>
              </a:r>
              <a:endParaRPr b="0" sz="1100">
                <a:solidFill>
                  <a:srgbClr val="475569"/>
                </a:solidFill>
                <a:latin typeface="Calibri"/>
                <a:ea typeface="Calibri"/>
                <a:cs typeface="Calibri"/>
                <a:sym typeface="Calibri"/>
              </a:endParaRPr>
            </a:p>
          </p:txBody>
        </p:sp>
      </p:grpSp>
      <p:grpSp>
        <p:nvGrpSpPr>
          <p:cNvPr id="116" name="Google Shape;116;p20"/>
          <p:cNvGrpSpPr/>
          <p:nvPr/>
        </p:nvGrpSpPr>
        <p:grpSpPr>
          <a:xfrm>
            <a:off x="5524500" y="1238250"/>
            <a:ext cx="3162300" cy="3143400"/>
            <a:chOff x="0" y="0"/>
            <a:chExt cx="3162300" cy="3143400"/>
          </a:xfrm>
        </p:grpSpPr>
        <p:sp>
          <p:nvSpPr>
            <p:cNvPr id="117" name="Google Shape;117;p20"/>
            <p:cNvSpPr/>
            <p:nvPr/>
          </p:nvSpPr>
          <p:spPr>
            <a:xfrm>
              <a:off x="0" y="0"/>
              <a:ext cx="3162300" cy="3143400"/>
            </a:xfrm>
            <a:prstGeom prst="roundRect">
              <a:avLst>
                <a:gd fmla="val 3636" name="adj"/>
              </a:avLst>
            </a:prstGeom>
            <a:solidFill>
              <a:srgbClr val="EEF3F8"/>
            </a:solidFill>
            <a:ln cap="flat" cmpd="sng" w="14300">
              <a:solidFill>
                <a:srgbClr val="D0DC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18" name="Google Shape;118;p20"/>
            <p:cNvPicPr preferRelativeResize="0"/>
            <p:nvPr/>
          </p:nvPicPr>
          <p:blipFill rotWithShape="1">
            <a:blip r:embed="rId4">
              <a:alphaModFix/>
            </a:blip>
            <a:srcRect b="259" l="0" r="0" t="259"/>
            <a:stretch/>
          </p:blipFill>
          <p:spPr>
            <a:xfrm>
              <a:off x="962025" y="228600"/>
              <a:ext cx="1238400" cy="819300"/>
            </a:xfrm>
            <a:prstGeom prst="roundRect">
              <a:avLst>
                <a:gd fmla="val 6976" name="adj"/>
              </a:avLst>
            </a:prstGeom>
            <a:noFill/>
            <a:ln>
              <a:noFill/>
            </a:ln>
          </p:spPr>
        </p:pic>
        <p:sp>
          <p:nvSpPr>
            <p:cNvPr id="119" name="Google Shape;119;p20"/>
            <p:cNvSpPr txBox="1"/>
            <p:nvPr/>
          </p:nvSpPr>
          <p:spPr>
            <a:xfrm>
              <a:off x="228600" y="1162050"/>
              <a:ext cx="2705100" cy="1790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US" sz="1500">
                  <a:solidFill>
                    <a:srgbClr val="004D9B"/>
                  </a:solidFill>
                  <a:latin typeface="Georgia"/>
                  <a:ea typeface="Georgia"/>
                  <a:cs typeface="Georgia"/>
                  <a:sym typeface="Georgia"/>
                </a:rPr>
                <a:t>With thanks to ACS</a:t>
              </a:r>
              <a:endParaRPr b="1" sz="1500">
                <a:solidFill>
                  <a:srgbClr val="004D9B"/>
                </a:solidFill>
                <a:latin typeface="Georgia"/>
                <a:ea typeface="Georgia"/>
                <a:cs typeface="Georgia"/>
                <a:sym typeface="Georgia"/>
              </a:endParaRPr>
            </a:p>
            <a:p>
              <a:pPr indent="0" lvl="0" marL="0" rtl="0" algn="ctr">
                <a:spcBef>
                  <a:spcPts val="750"/>
                </a:spcBef>
                <a:spcAft>
                  <a:spcPts val="0"/>
                </a:spcAft>
                <a:buNone/>
              </a:pPr>
              <a:r>
                <a:rPr b="0" lang="en-US" sz="1100">
                  <a:solidFill>
                    <a:srgbClr val="334155"/>
                  </a:solidFill>
                  <a:latin typeface="Calibri"/>
                  <a:ea typeface="Calibri"/>
                  <a:cs typeface="Calibri"/>
                  <a:sym typeface="Calibri"/>
                </a:rPr>
                <a:t>We want to thank the Associated Colleges of the South for supporting this work through its 2026 Summer Collaborations program and helping to ensure that everything we create is shared broadly with all ACS institutions.</a:t>
              </a:r>
              <a:endParaRPr b="0" sz="1100">
                <a:solidFill>
                  <a:srgbClr val="334155"/>
                </a:solidFill>
                <a:latin typeface="Calibri"/>
                <a:ea typeface="Calibri"/>
                <a:cs typeface="Calibri"/>
                <a:sym typeface="Calibri"/>
              </a:endParaRPr>
            </a:p>
          </p:txBody>
        </p:sp>
      </p:grpSp>
      <p:sp>
        <p:nvSpPr>
          <p:cNvPr id="120" name="Google Shape;120;p20"/>
          <p:cNvSpPr txBox="1"/>
          <p:nvPr>
            <p:ph idx="4294967295"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1"/>
          <p:cNvSpPr/>
          <p:nvPr/>
        </p:nvSpPr>
        <p:spPr>
          <a:xfrm>
            <a:off x="5799346" y="3138047"/>
            <a:ext cx="347472" cy="347472"/>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 name="Google Shape;127;p21"/>
          <p:cNvSpPr txBox="1"/>
          <p:nvPr>
            <p:ph type="title"/>
          </p:nvPr>
        </p:nvSpPr>
        <p:spPr>
          <a:xfrm>
            <a:off x="457200" y="713232"/>
            <a:ext cx="8229600" cy="56692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600"/>
              <a:buFont typeface="Georgia"/>
              <a:buNone/>
            </a:pPr>
            <a:r>
              <a:rPr b="1" lang="en-US" sz="2600" cap="small">
                <a:solidFill>
                  <a:srgbClr val="004D9B"/>
                </a:solidFill>
                <a:latin typeface="Georgia"/>
                <a:ea typeface="Georgia"/>
                <a:cs typeface="Georgia"/>
                <a:sym typeface="Georgia"/>
              </a:rPr>
              <a:t>Six episodes, two ways to take each one</a:t>
            </a:r>
            <a:endParaRPr sz="2600"/>
          </a:p>
        </p:txBody>
      </p:sp>
      <p:sp>
        <p:nvSpPr>
          <p:cNvPr id="128" name="Google Shape;128;p21"/>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About the series</a:t>
            </a:r>
            <a:endParaRPr sz="1200">
              <a:solidFill>
                <a:schemeClr val="dk1"/>
              </a:solidFill>
              <a:latin typeface="Calibri"/>
              <a:ea typeface="Calibri"/>
              <a:cs typeface="Calibri"/>
              <a:sym typeface="Calibri"/>
            </a:endParaRPr>
          </a:p>
        </p:txBody>
      </p:sp>
      <p:sp>
        <p:nvSpPr>
          <p:cNvPr id="129" name="Google Shape;129;p21"/>
          <p:cNvSpPr/>
          <p:nvPr/>
        </p:nvSpPr>
        <p:spPr>
          <a:xfrm>
            <a:off x="457200" y="1463040"/>
            <a:ext cx="1627632" cy="1024128"/>
          </a:xfrm>
          <a:prstGeom prst="roundRect">
            <a:avLst>
              <a:gd fmla="val 7143" name="adj"/>
            </a:avLst>
          </a:prstGeom>
          <a:solidFill>
            <a:srgbClr val="004D9B"/>
          </a:solidFill>
          <a:ln cap="flat" cmpd="sng" w="12700">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 name="Google Shape;130;p21"/>
          <p:cNvSpPr txBox="1"/>
          <p:nvPr/>
        </p:nvSpPr>
        <p:spPr>
          <a:xfrm>
            <a:off x="566928" y="1572768"/>
            <a:ext cx="1408176" cy="8046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100"/>
              <a:buFont typeface="Georgia"/>
              <a:buNone/>
            </a:pPr>
            <a:r>
              <a:rPr b="1" lang="en-US" sz="1100">
                <a:solidFill>
                  <a:srgbClr val="FFFFFF"/>
                </a:solidFill>
                <a:latin typeface="Georgia"/>
                <a:ea typeface="Georgia"/>
                <a:cs typeface="Georgia"/>
                <a:sym typeface="Georgia"/>
              </a:rPr>
              <a:t>Episode 1</a:t>
            </a:r>
            <a:endParaRPr sz="1100">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1250"/>
              <a:buFont typeface="Calibri"/>
              <a:buNone/>
            </a:pPr>
            <a:r>
              <a:rPr b="1" lang="en-US" sz="1250">
                <a:solidFill>
                  <a:srgbClr val="FFFFFF"/>
                </a:solidFill>
                <a:latin typeface="Calibri"/>
                <a:ea typeface="Calibri"/>
                <a:cs typeface="Calibri"/>
                <a:sym typeface="Calibri"/>
              </a:rPr>
              <a:t>Getting Started with AI</a:t>
            </a:r>
            <a:endParaRPr sz="1100">
              <a:solidFill>
                <a:schemeClr val="dk1"/>
              </a:solidFill>
              <a:latin typeface="Calibri"/>
              <a:ea typeface="Calibri"/>
              <a:cs typeface="Calibri"/>
              <a:sym typeface="Calibri"/>
            </a:endParaRPr>
          </a:p>
        </p:txBody>
      </p:sp>
      <p:sp>
        <p:nvSpPr>
          <p:cNvPr id="131" name="Google Shape;131;p21"/>
          <p:cNvSpPr/>
          <p:nvPr/>
        </p:nvSpPr>
        <p:spPr>
          <a:xfrm>
            <a:off x="2212848" y="1463040"/>
            <a:ext cx="1627632" cy="1024128"/>
          </a:xfrm>
          <a:prstGeom prst="roundRect">
            <a:avLst>
              <a:gd fmla="val 7143"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p21"/>
          <p:cNvSpPr txBox="1"/>
          <p:nvPr/>
        </p:nvSpPr>
        <p:spPr>
          <a:xfrm>
            <a:off x="2322576" y="1572768"/>
            <a:ext cx="1408176" cy="8046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100"/>
              <a:buFont typeface="Georgia"/>
              <a:buNone/>
            </a:pPr>
            <a:r>
              <a:rPr b="1" lang="en-US" sz="1100">
                <a:solidFill>
                  <a:srgbClr val="004D9B"/>
                </a:solidFill>
                <a:latin typeface="Georgia"/>
                <a:ea typeface="Georgia"/>
                <a:cs typeface="Georgia"/>
                <a:sym typeface="Georgia"/>
              </a:rPr>
              <a:t>Episode 2</a:t>
            </a:r>
            <a:endParaRPr sz="11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50"/>
              <a:buFont typeface="Calibri"/>
              <a:buNone/>
            </a:pPr>
            <a:r>
              <a:rPr b="1" lang="en-US" sz="1250">
                <a:solidFill>
                  <a:srgbClr val="1F2530"/>
                </a:solidFill>
                <a:latin typeface="Calibri"/>
                <a:ea typeface="Calibri"/>
                <a:cs typeface="Calibri"/>
                <a:sym typeface="Calibri"/>
              </a:rPr>
              <a:t>Course Design and Assessment</a:t>
            </a:r>
            <a:endParaRPr sz="1100">
              <a:solidFill>
                <a:schemeClr val="dk1"/>
              </a:solidFill>
              <a:latin typeface="Calibri"/>
              <a:ea typeface="Calibri"/>
              <a:cs typeface="Calibri"/>
              <a:sym typeface="Calibri"/>
            </a:endParaRPr>
          </a:p>
        </p:txBody>
      </p:sp>
      <p:sp>
        <p:nvSpPr>
          <p:cNvPr id="133" name="Google Shape;133;p21"/>
          <p:cNvSpPr/>
          <p:nvPr/>
        </p:nvSpPr>
        <p:spPr>
          <a:xfrm>
            <a:off x="3968496" y="1463040"/>
            <a:ext cx="1627632" cy="1024128"/>
          </a:xfrm>
          <a:prstGeom prst="roundRect">
            <a:avLst>
              <a:gd fmla="val 7143"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 name="Google Shape;134;p21"/>
          <p:cNvSpPr txBox="1"/>
          <p:nvPr/>
        </p:nvSpPr>
        <p:spPr>
          <a:xfrm>
            <a:off x="4078224" y="1572768"/>
            <a:ext cx="1408176" cy="8046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100"/>
              <a:buFont typeface="Georgia"/>
              <a:buNone/>
            </a:pPr>
            <a:r>
              <a:rPr b="1" lang="en-US" sz="1100">
                <a:solidFill>
                  <a:srgbClr val="004D9B"/>
                </a:solidFill>
                <a:latin typeface="Georgia"/>
                <a:ea typeface="Georgia"/>
                <a:cs typeface="Georgia"/>
                <a:sym typeface="Georgia"/>
              </a:rPr>
              <a:t>Episode 3</a:t>
            </a:r>
            <a:endParaRPr sz="11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50"/>
              <a:buFont typeface="Calibri"/>
              <a:buNone/>
            </a:pPr>
            <a:r>
              <a:rPr b="1" lang="en-US" sz="1250">
                <a:solidFill>
                  <a:srgbClr val="1F2530"/>
                </a:solidFill>
                <a:latin typeface="Calibri"/>
                <a:ea typeface="Calibri"/>
                <a:cs typeface="Calibri"/>
                <a:sym typeface="Calibri"/>
              </a:rPr>
              <a:t>Tutoring and Advising</a:t>
            </a:r>
            <a:endParaRPr sz="1100">
              <a:solidFill>
                <a:schemeClr val="dk1"/>
              </a:solidFill>
              <a:latin typeface="Calibri"/>
              <a:ea typeface="Calibri"/>
              <a:cs typeface="Calibri"/>
              <a:sym typeface="Calibri"/>
            </a:endParaRPr>
          </a:p>
        </p:txBody>
      </p:sp>
      <p:sp>
        <p:nvSpPr>
          <p:cNvPr id="135" name="Google Shape;135;p21"/>
          <p:cNvSpPr/>
          <p:nvPr/>
        </p:nvSpPr>
        <p:spPr>
          <a:xfrm>
            <a:off x="457200" y="2615184"/>
            <a:ext cx="1627632" cy="1024128"/>
          </a:xfrm>
          <a:prstGeom prst="roundRect">
            <a:avLst>
              <a:gd fmla="val 7143"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 name="Google Shape;136;p21"/>
          <p:cNvSpPr txBox="1"/>
          <p:nvPr/>
        </p:nvSpPr>
        <p:spPr>
          <a:xfrm>
            <a:off x="566928" y="2724912"/>
            <a:ext cx="1408176" cy="8046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100"/>
              <a:buFont typeface="Georgia"/>
              <a:buNone/>
            </a:pPr>
            <a:r>
              <a:rPr b="1" lang="en-US" sz="1100">
                <a:solidFill>
                  <a:srgbClr val="004D9B"/>
                </a:solidFill>
                <a:latin typeface="Georgia"/>
                <a:ea typeface="Georgia"/>
                <a:cs typeface="Georgia"/>
                <a:sym typeface="Georgia"/>
              </a:rPr>
              <a:t>Episode 4</a:t>
            </a:r>
            <a:endParaRPr sz="11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50"/>
              <a:buFont typeface="Calibri"/>
              <a:buNone/>
            </a:pPr>
            <a:r>
              <a:rPr b="1" lang="en-US" sz="1250">
                <a:solidFill>
                  <a:srgbClr val="1F2530"/>
                </a:solidFill>
                <a:latin typeface="Calibri"/>
                <a:ea typeface="Calibri"/>
                <a:cs typeface="Calibri"/>
                <a:sym typeface="Calibri"/>
              </a:rPr>
              <a:t>Scholarship</a:t>
            </a:r>
            <a:endParaRPr sz="1100">
              <a:solidFill>
                <a:schemeClr val="dk1"/>
              </a:solidFill>
              <a:latin typeface="Calibri"/>
              <a:ea typeface="Calibri"/>
              <a:cs typeface="Calibri"/>
              <a:sym typeface="Calibri"/>
            </a:endParaRPr>
          </a:p>
        </p:txBody>
      </p:sp>
      <p:sp>
        <p:nvSpPr>
          <p:cNvPr id="137" name="Google Shape;137;p21"/>
          <p:cNvSpPr/>
          <p:nvPr/>
        </p:nvSpPr>
        <p:spPr>
          <a:xfrm>
            <a:off x="2212848" y="2615184"/>
            <a:ext cx="1627632" cy="1024128"/>
          </a:xfrm>
          <a:prstGeom prst="roundRect">
            <a:avLst>
              <a:gd fmla="val 7143"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 name="Google Shape;138;p21"/>
          <p:cNvSpPr txBox="1"/>
          <p:nvPr/>
        </p:nvSpPr>
        <p:spPr>
          <a:xfrm>
            <a:off x="2322576" y="2724912"/>
            <a:ext cx="1408176" cy="8046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100"/>
              <a:buFont typeface="Georgia"/>
              <a:buNone/>
            </a:pPr>
            <a:r>
              <a:rPr b="1" lang="en-US" sz="1100">
                <a:solidFill>
                  <a:srgbClr val="004D9B"/>
                </a:solidFill>
                <a:latin typeface="Georgia"/>
                <a:ea typeface="Georgia"/>
                <a:cs typeface="Georgia"/>
                <a:sym typeface="Georgia"/>
              </a:rPr>
              <a:t>Episode 5</a:t>
            </a:r>
            <a:endParaRPr sz="11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50"/>
              <a:buFont typeface="Calibri"/>
              <a:buNone/>
            </a:pPr>
            <a:r>
              <a:rPr b="1" lang="en-US" sz="1250">
                <a:solidFill>
                  <a:srgbClr val="1F2530"/>
                </a:solidFill>
                <a:latin typeface="Calibri"/>
                <a:ea typeface="Calibri"/>
                <a:cs typeface="Calibri"/>
                <a:sym typeface="Calibri"/>
              </a:rPr>
              <a:t>Everyday Workflows for Staff and Administrators</a:t>
            </a:r>
            <a:endParaRPr sz="1100">
              <a:solidFill>
                <a:schemeClr val="dk1"/>
              </a:solidFill>
              <a:latin typeface="Calibri"/>
              <a:ea typeface="Calibri"/>
              <a:cs typeface="Calibri"/>
              <a:sym typeface="Calibri"/>
            </a:endParaRPr>
          </a:p>
        </p:txBody>
      </p:sp>
      <p:sp>
        <p:nvSpPr>
          <p:cNvPr id="139" name="Google Shape;139;p21"/>
          <p:cNvSpPr/>
          <p:nvPr/>
        </p:nvSpPr>
        <p:spPr>
          <a:xfrm>
            <a:off x="3968496" y="2615184"/>
            <a:ext cx="1627632" cy="1024128"/>
          </a:xfrm>
          <a:prstGeom prst="roundRect">
            <a:avLst>
              <a:gd fmla="val 7143"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21"/>
          <p:cNvSpPr txBox="1"/>
          <p:nvPr/>
        </p:nvSpPr>
        <p:spPr>
          <a:xfrm>
            <a:off x="4078224" y="2724912"/>
            <a:ext cx="1408176" cy="8046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100"/>
              <a:buFont typeface="Georgia"/>
              <a:buNone/>
            </a:pPr>
            <a:r>
              <a:rPr b="1" lang="en-US" sz="1100">
                <a:solidFill>
                  <a:srgbClr val="004D9B"/>
                </a:solidFill>
                <a:latin typeface="Georgia"/>
                <a:ea typeface="Georgia"/>
                <a:cs typeface="Georgia"/>
                <a:sym typeface="Georgia"/>
              </a:rPr>
              <a:t>Episode 6</a:t>
            </a:r>
            <a:endParaRPr sz="11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50"/>
              <a:buFont typeface="Calibri"/>
              <a:buNone/>
            </a:pPr>
            <a:r>
              <a:rPr b="1" lang="en-US" sz="1250">
                <a:solidFill>
                  <a:srgbClr val="1F2530"/>
                </a:solidFill>
                <a:latin typeface="Calibri"/>
                <a:ea typeface="Calibri"/>
                <a:cs typeface="Calibri"/>
                <a:sym typeface="Calibri"/>
              </a:rPr>
              <a:t>Privacy and Security</a:t>
            </a:r>
            <a:endParaRPr sz="1100">
              <a:solidFill>
                <a:schemeClr val="dk1"/>
              </a:solidFill>
              <a:latin typeface="Calibri"/>
              <a:ea typeface="Calibri"/>
              <a:cs typeface="Calibri"/>
              <a:sym typeface="Calibri"/>
            </a:endParaRPr>
          </a:p>
        </p:txBody>
      </p:sp>
      <p:sp>
        <p:nvSpPr>
          <p:cNvPr id="141" name="Google Shape;141;p21"/>
          <p:cNvSpPr txBox="1"/>
          <p:nvPr/>
        </p:nvSpPr>
        <p:spPr>
          <a:xfrm>
            <a:off x="5806440" y="1463040"/>
            <a:ext cx="283464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500"/>
              <a:buFont typeface="Calibri"/>
              <a:buNone/>
            </a:pPr>
            <a:r>
              <a:rPr b="1" lang="en-US" sz="1500">
                <a:solidFill>
                  <a:srgbClr val="004D9B"/>
                </a:solidFill>
                <a:latin typeface="Calibri"/>
                <a:ea typeface="Calibri"/>
                <a:cs typeface="Calibri"/>
                <a:sym typeface="Calibri"/>
              </a:rPr>
              <a:t>Three formats</a:t>
            </a:r>
            <a:endParaRPr sz="1500">
              <a:solidFill>
                <a:schemeClr val="dk1"/>
              </a:solidFill>
              <a:latin typeface="Calibri"/>
              <a:ea typeface="Calibri"/>
              <a:cs typeface="Calibri"/>
              <a:sym typeface="Calibri"/>
            </a:endParaRPr>
          </a:p>
        </p:txBody>
      </p:sp>
      <p:sp>
        <p:nvSpPr>
          <p:cNvPr id="142" name="Google Shape;142;p21"/>
          <p:cNvSpPr/>
          <p:nvPr/>
        </p:nvSpPr>
        <p:spPr>
          <a:xfrm>
            <a:off x="5806440" y="1874520"/>
            <a:ext cx="347472" cy="347472"/>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 name="Google Shape;143;p21"/>
          <p:cNvSpPr txBox="1"/>
          <p:nvPr/>
        </p:nvSpPr>
        <p:spPr>
          <a:xfrm>
            <a:off x="5806440" y="187452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1</a:t>
            </a:r>
            <a:endParaRPr sz="1200">
              <a:solidFill>
                <a:schemeClr val="dk1"/>
              </a:solidFill>
              <a:latin typeface="Calibri"/>
              <a:ea typeface="Calibri"/>
              <a:cs typeface="Calibri"/>
              <a:sym typeface="Calibri"/>
            </a:endParaRPr>
          </a:p>
        </p:txBody>
      </p:sp>
      <p:sp>
        <p:nvSpPr>
          <p:cNvPr id="144" name="Google Shape;144;p21"/>
          <p:cNvSpPr txBox="1"/>
          <p:nvPr/>
        </p:nvSpPr>
        <p:spPr>
          <a:xfrm>
            <a:off x="6291072" y="1837944"/>
            <a:ext cx="237744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300"/>
              <a:buFont typeface="Calibri"/>
              <a:buNone/>
            </a:pPr>
            <a:r>
              <a:rPr b="1" lang="en-US" sz="1300">
                <a:solidFill>
                  <a:srgbClr val="1F2530"/>
                </a:solidFill>
                <a:latin typeface="Calibri"/>
                <a:ea typeface="Calibri"/>
                <a:cs typeface="Calibri"/>
                <a:sym typeface="Calibri"/>
              </a:rPr>
              <a:t>A live virtual workshop</a:t>
            </a:r>
            <a:endParaRPr sz="1300">
              <a:solidFill>
                <a:schemeClr val="dk1"/>
              </a:solidFill>
              <a:latin typeface="Calibri"/>
              <a:ea typeface="Calibri"/>
              <a:cs typeface="Calibri"/>
              <a:sym typeface="Calibri"/>
            </a:endParaRPr>
          </a:p>
          <a:p>
            <a:pPr indent="0" lvl="0" marL="0" marR="0" rtl="0" algn="l">
              <a:spcBef>
                <a:spcPts val="0"/>
              </a:spcBef>
              <a:spcAft>
                <a:spcPts val="0"/>
              </a:spcAft>
              <a:buClr>
                <a:srgbClr val="545B66"/>
              </a:buClr>
              <a:buSzPts val="1200"/>
              <a:buFont typeface="Calibri"/>
              <a:buNone/>
            </a:pPr>
            <a:r>
              <a:rPr lang="en-US" sz="1200">
                <a:solidFill>
                  <a:srgbClr val="545B66"/>
                </a:solidFill>
                <a:latin typeface="Calibri"/>
                <a:ea typeface="Calibri"/>
                <a:cs typeface="Calibri"/>
                <a:sym typeface="Calibri"/>
              </a:rPr>
              <a:t>like this one</a:t>
            </a:r>
            <a:endParaRPr sz="1300">
              <a:solidFill>
                <a:schemeClr val="dk1"/>
              </a:solidFill>
              <a:latin typeface="Calibri"/>
              <a:ea typeface="Calibri"/>
              <a:cs typeface="Calibri"/>
              <a:sym typeface="Calibri"/>
            </a:endParaRPr>
          </a:p>
        </p:txBody>
      </p:sp>
      <p:sp>
        <p:nvSpPr>
          <p:cNvPr id="145" name="Google Shape;145;p21"/>
          <p:cNvSpPr/>
          <p:nvPr/>
        </p:nvSpPr>
        <p:spPr>
          <a:xfrm>
            <a:off x="5806440" y="2514600"/>
            <a:ext cx="347472" cy="347472"/>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p21"/>
          <p:cNvSpPr txBox="1"/>
          <p:nvPr/>
        </p:nvSpPr>
        <p:spPr>
          <a:xfrm flipH="1">
            <a:off x="6153912" y="2487168"/>
            <a:ext cx="137160" cy="37490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p:txBody>
      </p:sp>
      <p:sp>
        <p:nvSpPr>
          <p:cNvPr id="147" name="Google Shape;147;p21"/>
          <p:cNvSpPr txBox="1"/>
          <p:nvPr/>
        </p:nvSpPr>
        <p:spPr>
          <a:xfrm>
            <a:off x="6291072" y="2478024"/>
            <a:ext cx="2377440" cy="548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300"/>
              <a:buFont typeface="Calibri"/>
              <a:buNone/>
            </a:pPr>
            <a:r>
              <a:rPr b="1" lang="en-US" sz="1300">
                <a:solidFill>
                  <a:srgbClr val="1F2530"/>
                </a:solidFill>
                <a:latin typeface="Calibri"/>
                <a:ea typeface="Calibri"/>
                <a:cs typeface="Calibri"/>
                <a:sym typeface="Calibri"/>
              </a:rPr>
              <a:t>Video modules</a:t>
            </a:r>
            <a:endParaRPr sz="1300">
              <a:solidFill>
                <a:schemeClr val="dk1"/>
              </a:solidFill>
              <a:latin typeface="Calibri"/>
              <a:ea typeface="Calibri"/>
              <a:cs typeface="Calibri"/>
              <a:sym typeface="Calibri"/>
            </a:endParaRPr>
          </a:p>
          <a:p>
            <a:pPr indent="0" lvl="0" marL="0" marR="0" rtl="0" algn="l">
              <a:spcBef>
                <a:spcPts val="0"/>
              </a:spcBef>
              <a:spcAft>
                <a:spcPts val="0"/>
              </a:spcAft>
              <a:buClr>
                <a:srgbClr val="545B66"/>
              </a:buClr>
              <a:buSzPts val="1200"/>
              <a:buFont typeface="Calibri"/>
              <a:buNone/>
            </a:pPr>
            <a:r>
              <a:rPr lang="en-US" sz="1200">
                <a:solidFill>
                  <a:srgbClr val="545B66"/>
                </a:solidFill>
                <a:latin typeface="Calibri"/>
                <a:ea typeface="Calibri"/>
                <a:cs typeface="Calibri"/>
                <a:sym typeface="Calibri"/>
              </a:rPr>
              <a:t>about 15 minutes each, on demand</a:t>
            </a:r>
            <a:endParaRPr sz="1300">
              <a:solidFill>
                <a:schemeClr val="dk1"/>
              </a:solidFill>
              <a:latin typeface="Calibri"/>
              <a:ea typeface="Calibri"/>
              <a:cs typeface="Calibri"/>
              <a:sym typeface="Calibri"/>
            </a:endParaRPr>
          </a:p>
        </p:txBody>
      </p:sp>
      <p:sp>
        <p:nvSpPr>
          <p:cNvPr id="148" name="Google Shape;148;p21"/>
          <p:cNvSpPr txBox="1"/>
          <p:nvPr/>
        </p:nvSpPr>
        <p:spPr>
          <a:xfrm>
            <a:off x="2142534" y="3929435"/>
            <a:ext cx="4858932" cy="48628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250"/>
              <a:buFont typeface="Georgia"/>
              <a:buNone/>
            </a:pPr>
            <a:r>
              <a:rPr b="1" lang="en-US" sz="1250">
                <a:solidFill>
                  <a:srgbClr val="004D9B"/>
                </a:solidFill>
                <a:latin typeface="Georgia"/>
                <a:ea typeface="Georgia"/>
                <a:cs typeface="Georgia"/>
                <a:sym typeface="Georgia"/>
              </a:rPr>
              <a:t>Not advocacy. </a:t>
            </a:r>
            <a:r>
              <a:rPr lang="en-US" sz="1250">
                <a:solidFill>
                  <a:srgbClr val="1F2530"/>
                </a:solidFill>
                <a:latin typeface="Calibri"/>
                <a:ea typeface="Calibri"/>
                <a:cs typeface="Calibri"/>
                <a:sym typeface="Calibri"/>
              </a:rPr>
              <a:t>Our goal is to help you build the skills and the judgment to decide when, how, and whether AI belongs in your work.</a:t>
            </a:r>
            <a:endParaRPr sz="1250">
              <a:solidFill>
                <a:schemeClr val="dk1"/>
              </a:solidFill>
              <a:latin typeface="Calibri"/>
              <a:ea typeface="Calibri"/>
              <a:cs typeface="Calibri"/>
              <a:sym typeface="Calibri"/>
            </a:endParaRPr>
          </a:p>
        </p:txBody>
      </p:sp>
      <p:sp>
        <p:nvSpPr>
          <p:cNvPr id="149" name="Google Shape;149;p21"/>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
        <p:nvSpPr>
          <p:cNvPr id="150" name="Google Shape;150;p21"/>
          <p:cNvSpPr txBox="1"/>
          <p:nvPr/>
        </p:nvSpPr>
        <p:spPr>
          <a:xfrm>
            <a:off x="5806440" y="3126983"/>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3</a:t>
            </a:r>
            <a:endParaRPr sz="1200">
              <a:solidFill>
                <a:schemeClr val="dk1"/>
              </a:solidFill>
              <a:latin typeface="Calibri"/>
              <a:ea typeface="Calibri"/>
              <a:cs typeface="Calibri"/>
              <a:sym typeface="Calibri"/>
            </a:endParaRPr>
          </a:p>
        </p:txBody>
      </p:sp>
      <p:sp>
        <p:nvSpPr>
          <p:cNvPr id="151" name="Google Shape;151;p21"/>
          <p:cNvSpPr txBox="1"/>
          <p:nvPr/>
        </p:nvSpPr>
        <p:spPr>
          <a:xfrm>
            <a:off x="5809435" y="2514600"/>
            <a:ext cx="347472"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2</a:t>
            </a:r>
            <a:endParaRPr sz="1200">
              <a:solidFill>
                <a:schemeClr val="dk1"/>
              </a:solidFill>
              <a:latin typeface="Calibri"/>
              <a:ea typeface="Calibri"/>
              <a:cs typeface="Calibri"/>
              <a:sym typeface="Calibri"/>
            </a:endParaRPr>
          </a:p>
        </p:txBody>
      </p:sp>
      <p:sp>
        <p:nvSpPr>
          <p:cNvPr id="152" name="Google Shape;152;p21"/>
          <p:cNvSpPr txBox="1"/>
          <p:nvPr/>
        </p:nvSpPr>
        <p:spPr>
          <a:xfrm>
            <a:off x="6226139" y="3112798"/>
            <a:ext cx="2090172" cy="4924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300">
                <a:solidFill>
                  <a:schemeClr val="dk1"/>
                </a:solidFill>
                <a:latin typeface="Calibri"/>
                <a:ea typeface="Calibri"/>
                <a:cs typeface="Calibri"/>
                <a:sym typeface="Calibri"/>
              </a:rPr>
              <a:t>Handouts, guides, and other resources</a:t>
            </a:r>
            <a:endParaRPr/>
          </a:p>
        </p:txBody>
      </p:sp>
      <p:pic>
        <p:nvPicPr>
          <p:cNvPr id="153" name="Google Shape;153;p21" title="You are here.png"/>
          <p:cNvPicPr preferRelativeResize="0"/>
          <p:nvPr/>
        </p:nvPicPr>
        <p:blipFill rotWithShape="1">
          <a:blip r:embed="rId3">
            <a:alphaModFix/>
          </a:blip>
          <a:srcRect b="26779" l="4685" r="3640" t="21762"/>
          <a:stretch/>
        </p:blipFill>
        <p:spPr>
          <a:xfrm rot="-640945">
            <a:off x="169501" y="2140003"/>
            <a:ext cx="936551" cy="19034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p:nvPr/>
        </p:nvSpPr>
        <p:spPr>
          <a:xfrm>
            <a:off x="502920" y="1417320"/>
            <a:ext cx="1188720" cy="1188720"/>
          </a:xfrm>
          <a:prstGeom prst="ellipse">
            <a:avLst/>
          </a:prstGeom>
          <a:solidFill>
            <a:srgbClr val="004D9B"/>
          </a:solidFill>
          <a:ln cap="flat" cmpd="sng" w="222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60" name="Google Shape;160;p22"/>
          <p:cNvPicPr preferRelativeResize="0"/>
          <p:nvPr/>
        </p:nvPicPr>
        <p:blipFill rotWithShape="1">
          <a:blip r:embed="rId3">
            <a:alphaModFix/>
          </a:blip>
          <a:srcRect b="0" l="0" r="0" t="0"/>
          <a:stretch/>
        </p:blipFill>
        <p:spPr>
          <a:xfrm>
            <a:off x="777240" y="1691640"/>
            <a:ext cx="640080" cy="640080"/>
          </a:xfrm>
          <a:prstGeom prst="rect">
            <a:avLst/>
          </a:prstGeom>
          <a:noFill/>
          <a:ln>
            <a:noFill/>
          </a:ln>
        </p:spPr>
      </p:pic>
      <p:sp>
        <p:nvSpPr>
          <p:cNvPr id="161" name="Google Shape;161;p22"/>
          <p:cNvSpPr txBox="1"/>
          <p:nvPr/>
        </p:nvSpPr>
        <p:spPr>
          <a:xfrm>
            <a:off x="2103070" y="837595"/>
            <a:ext cx="65838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Georgia"/>
              <a:buNone/>
            </a:pPr>
            <a:r>
              <a:rPr b="1" lang="en-US" sz="1200" cap="small">
                <a:solidFill>
                  <a:srgbClr val="FFFFFF"/>
                </a:solidFill>
                <a:latin typeface="Georgia"/>
                <a:ea typeface="Georgia"/>
                <a:cs typeface="Georgia"/>
                <a:sym typeface="Georgia"/>
              </a:rPr>
              <a:t>Zoom poll  |  Expectations </a:t>
            </a:r>
            <a:endParaRPr sz="1200">
              <a:solidFill>
                <a:schemeClr val="dk1"/>
              </a:solidFill>
              <a:latin typeface="Calibri"/>
              <a:ea typeface="Calibri"/>
              <a:cs typeface="Calibri"/>
              <a:sym typeface="Calibri"/>
            </a:endParaRPr>
          </a:p>
        </p:txBody>
      </p:sp>
      <p:sp>
        <p:nvSpPr>
          <p:cNvPr id="162" name="Google Shape;162;p22"/>
          <p:cNvSpPr txBox="1"/>
          <p:nvPr>
            <p:ph type="title"/>
          </p:nvPr>
        </p:nvSpPr>
        <p:spPr>
          <a:xfrm>
            <a:off x="2103070" y="1294795"/>
            <a:ext cx="6583800" cy="1188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FFFFFF"/>
              </a:buClr>
              <a:buSzPts val="2400"/>
              <a:buFont typeface="Georgia"/>
              <a:buNone/>
            </a:pPr>
            <a:r>
              <a:rPr lang="en-US"/>
              <a:t>What do you most want to leave this webinar with?</a:t>
            </a:r>
            <a:endParaRPr sz="2400"/>
          </a:p>
        </p:txBody>
      </p:sp>
      <p:sp>
        <p:nvSpPr>
          <p:cNvPr id="163" name="Google Shape;163;p22"/>
          <p:cNvSpPr txBox="1"/>
          <p:nvPr/>
        </p:nvSpPr>
        <p:spPr>
          <a:xfrm>
            <a:off x="2103007" y="1964675"/>
            <a:ext cx="6583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lang="en-US" sz="1200">
                <a:solidFill>
                  <a:srgbClr val="FFFFFF"/>
                </a:solidFill>
                <a:latin typeface="Calibri"/>
                <a:ea typeface="Calibri"/>
                <a:cs typeface="Calibri"/>
                <a:sym typeface="Calibri"/>
              </a:rPr>
              <a:t>Answer in the Zoom poll window. We'll share the results in a moment.</a:t>
            </a:r>
            <a:endParaRPr sz="1200">
              <a:solidFill>
                <a:schemeClr val="dk1"/>
              </a:solidFill>
              <a:latin typeface="Calibri"/>
              <a:ea typeface="Calibri"/>
              <a:cs typeface="Calibri"/>
              <a:sym typeface="Calibri"/>
            </a:endParaRPr>
          </a:p>
        </p:txBody>
      </p:sp>
      <p:sp>
        <p:nvSpPr>
          <p:cNvPr id="164" name="Google Shape;164;p22"/>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FFFFFF"/>
                </a:solidFill>
                <a:latin typeface="Calibri"/>
                <a:ea typeface="Calibri"/>
                <a:cs typeface="Calibri"/>
                <a:sym typeface="Calibri"/>
              </a:rPr>
              <a:t>‹#›</a:t>
            </a:fld>
            <a:endParaRPr sz="900">
              <a:solidFill>
                <a:srgbClr val="FFFFFF"/>
              </a:solidFill>
              <a:latin typeface="Calibri"/>
              <a:ea typeface="Calibri"/>
              <a:cs typeface="Calibri"/>
              <a:sym typeface="Calibri"/>
            </a:endParaRPr>
          </a:p>
        </p:txBody>
      </p:sp>
      <p:sp>
        <p:nvSpPr>
          <p:cNvPr id="165" name="Google Shape;165;p22"/>
          <p:cNvSpPr txBox="1"/>
          <p:nvPr/>
        </p:nvSpPr>
        <p:spPr>
          <a:xfrm>
            <a:off x="1898325" y="2546200"/>
            <a:ext cx="5735700" cy="1893600"/>
          </a:xfrm>
          <a:prstGeom prst="rect">
            <a:avLst/>
          </a:prstGeom>
          <a:noFill/>
          <a:ln>
            <a:noFill/>
          </a:ln>
        </p:spPr>
        <p:txBody>
          <a:bodyPr anchorCtr="0" anchor="ctr" bIns="91425" lIns="91425" spcFirstLastPara="1" rIns="91425" wrap="square" tIns="91425">
            <a:noAutofit/>
          </a:bodyPr>
          <a:lstStyle/>
          <a:p>
            <a:pPr indent="-298450" lvl="0" marL="457200" rtl="0" algn="l">
              <a:lnSpc>
                <a:spcPct val="115000"/>
              </a:lnSpc>
              <a:spcBef>
                <a:spcPts val="1200"/>
              </a:spcBef>
              <a:spcAft>
                <a:spcPts val="0"/>
              </a:spcAft>
              <a:buClr>
                <a:schemeClr val="lt1"/>
              </a:buClr>
              <a:buSzPts val="1100"/>
              <a:buAutoNum type="alphaUcPeriod"/>
            </a:pPr>
            <a:r>
              <a:rPr lang="en-US">
                <a:solidFill>
                  <a:schemeClr val="lt1"/>
                </a:solidFill>
              </a:rPr>
              <a:t>A clearer sense of how AI works</a:t>
            </a:r>
            <a:endParaRPr>
              <a:solidFill>
                <a:schemeClr val="lt1"/>
              </a:solidFill>
            </a:endParaRPr>
          </a:p>
          <a:p>
            <a:pPr indent="-298450" lvl="0" marL="457200" rtl="0" algn="l">
              <a:lnSpc>
                <a:spcPct val="115000"/>
              </a:lnSpc>
              <a:spcBef>
                <a:spcPts val="0"/>
              </a:spcBef>
              <a:spcAft>
                <a:spcPts val="0"/>
              </a:spcAft>
              <a:buClr>
                <a:schemeClr val="lt1"/>
              </a:buClr>
              <a:buSzPts val="1100"/>
              <a:buAutoNum type="alphaUcPeriod"/>
            </a:pPr>
            <a:r>
              <a:rPr lang="en-US">
                <a:solidFill>
                  <a:schemeClr val="lt1"/>
                </a:solidFill>
              </a:rPr>
              <a:t>A few practical things to try this week</a:t>
            </a:r>
            <a:endParaRPr>
              <a:solidFill>
                <a:schemeClr val="lt1"/>
              </a:solidFill>
            </a:endParaRPr>
          </a:p>
          <a:p>
            <a:pPr indent="-298450" lvl="0" marL="457200" rtl="0" algn="l">
              <a:lnSpc>
                <a:spcPct val="115000"/>
              </a:lnSpc>
              <a:spcBef>
                <a:spcPts val="0"/>
              </a:spcBef>
              <a:spcAft>
                <a:spcPts val="0"/>
              </a:spcAft>
              <a:buClr>
                <a:schemeClr val="lt1"/>
              </a:buClr>
              <a:buSzPts val="1100"/>
              <a:buAutoNum type="alphaUcPeriod"/>
            </a:pPr>
            <a:r>
              <a:rPr lang="en-US">
                <a:solidFill>
                  <a:schemeClr val="lt1"/>
                </a:solidFill>
              </a:rPr>
              <a:t>A better handle on the risks (privacy, accuracy)</a:t>
            </a:r>
            <a:endParaRPr>
              <a:solidFill>
                <a:schemeClr val="lt1"/>
              </a:solidFill>
            </a:endParaRPr>
          </a:p>
          <a:p>
            <a:pPr indent="-298450" lvl="0" marL="457200" rtl="0" algn="l">
              <a:lnSpc>
                <a:spcPct val="115000"/>
              </a:lnSpc>
              <a:spcBef>
                <a:spcPts val="0"/>
              </a:spcBef>
              <a:spcAft>
                <a:spcPts val="0"/>
              </a:spcAft>
              <a:buClr>
                <a:schemeClr val="lt1"/>
              </a:buClr>
              <a:buSzPts val="1100"/>
              <a:buAutoNum type="alphaUcPeriod"/>
            </a:pPr>
            <a:r>
              <a:rPr lang="en-US">
                <a:solidFill>
                  <a:schemeClr val="lt1"/>
                </a:solidFill>
              </a:rPr>
              <a:t>Language for talking about AI with colleagues or students</a:t>
            </a:r>
            <a:endParaRPr>
              <a:solidFill>
                <a:schemeClr val="lt1"/>
              </a:solidFill>
            </a:endParaRPr>
          </a:p>
          <a:p>
            <a:pPr indent="-298450" lvl="0" marL="457200" rtl="0" algn="l">
              <a:lnSpc>
                <a:spcPct val="115000"/>
              </a:lnSpc>
              <a:spcBef>
                <a:spcPts val="0"/>
              </a:spcBef>
              <a:spcAft>
                <a:spcPts val="0"/>
              </a:spcAft>
              <a:buClr>
                <a:schemeClr val="lt1"/>
              </a:buClr>
              <a:buSzPts val="1100"/>
              <a:buAutoNum type="alphaUcPeriod"/>
            </a:pPr>
            <a:r>
              <a:rPr lang="en-US">
                <a:solidFill>
                  <a:schemeClr val="lt1"/>
                </a:solidFill>
              </a:rPr>
              <a:t>Help deciding whether AI belongs in my work at all</a:t>
            </a:r>
            <a:endParaRPr>
              <a:solidFill>
                <a:schemeClr val="lt1"/>
              </a:solidFill>
            </a:endParaRPr>
          </a:p>
          <a:p>
            <a:pPr indent="-298450" lvl="0" marL="457200" rtl="0" algn="l">
              <a:lnSpc>
                <a:spcPct val="115000"/>
              </a:lnSpc>
              <a:spcBef>
                <a:spcPts val="0"/>
              </a:spcBef>
              <a:spcAft>
                <a:spcPts val="0"/>
              </a:spcAft>
              <a:buClr>
                <a:schemeClr val="lt1"/>
              </a:buClr>
              <a:buSzPts val="1100"/>
              <a:buAutoNum type="alphaUcPeriod"/>
            </a:pPr>
            <a:r>
              <a:rPr lang="en-US">
                <a:solidFill>
                  <a:schemeClr val="lt1"/>
                </a:solidFill>
              </a:rPr>
              <a:t>Something else</a:t>
            </a:r>
            <a:endParaRPr>
              <a:solidFill>
                <a:schemeClr val="lt1"/>
              </a:solidFill>
            </a:endParaRPr>
          </a:p>
          <a:p>
            <a:pPr indent="0" lvl="0" marL="0" rtl="0" algn="l">
              <a:spcBef>
                <a:spcPts val="12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descr="Series artwork showing five people raising their arms toward a globe connected by circuit lines." id="171" name="Google Shape;171;p23"/>
          <p:cNvPicPr preferRelativeResize="0"/>
          <p:nvPr/>
        </p:nvPicPr>
        <p:blipFill rotWithShape="1">
          <a:blip r:embed="rId3">
            <a:alphaModFix/>
          </a:blip>
          <a:srcRect b="0" l="0" r="0" t="0"/>
          <a:stretch/>
        </p:blipFill>
        <p:spPr>
          <a:xfrm>
            <a:off x="685800" y="868680"/>
            <a:ext cx="3108960" cy="3291840"/>
          </a:xfrm>
          <a:prstGeom prst="rect">
            <a:avLst/>
          </a:prstGeom>
          <a:noFill/>
          <a:ln>
            <a:noFill/>
          </a:ln>
        </p:spPr>
      </p:pic>
      <p:sp>
        <p:nvSpPr>
          <p:cNvPr id="172" name="Google Shape;172;p23"/>
          <p:cNvSpPr txBox="1"/>
          <p:nvPr/>
        </p:nvSpPr>
        <p:spPr>
          <a:xfrm>
            <a:off x="4297680" y="1234440"/>
            <a:ext cx="4389120" cy="8686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600"/>
              <a:buFont typeface="Georgia"/>
              <a:buNone/>
            </a:pPr>
            <a:r>
              <a:rPr b="1" lang="en-US" sz="1600">
                <a:solidFill>
                  <a:srgbClr val="004D9B"/>
                </a:solidFill>
                <a:latin typeface="Georgia"/>
                <a:ea typeface="Georgia"/>
                <a:cs typeface="Georgia"/>
                <a:sym typeface="Georgia"/>
              </a:rPr>
              <a:t>The AI Sessions</a:t>
            </a:r>
            <a:endParaRPr sz="1600">
              <a:solidFill>
                <a:schemeClr val="dk1"/>
              </a:solidFill>
              <a:latin typeface="Calibri"/>
              <a:ea typeface="Calibri"/>
              <a:cs typeface="Calibri"/>
              <a:sym typeface="Calibri"/>
            </a:endParaRPr>
          </a:p>
          <a:p>
            <a:pPr indent="0" lvl="0" marL="0" marR="0" rtl="0" algn="l">
              <a:spcBef>
                <a:spcPts val="0"/>
              </a:spcBef>
              <a:spcAft>
                <a:spcPts val="0"/>
              </a:spcAft>
              <a:buClr>
                <a:srgbClr val="545B66"/>
              </a:buClr>
              <a:buSzPts val="1300"/>
              <a:buFont typeface="Georgia"/>
              <a:buNone/>
            </a:pPr>
            <a:r>
              <a:rPr i="1" lang="en-US" sz="1300">
                <a:solidFill>
                  <a:srgbClr val="545B66"/>
                </a:solidFill>
                <a:latin typeface="Georgia"/>
                <a:ea typeface="Georgia"/>
                <a:cs typeface="Georgia"/>
                <a:sym typeface="Georgia"/>
              </a:rPr>
              <a:t>Practical Strategies and Real Understanding for Working with AI</a:t>
            </a:r>
            <a:endParaRPr sz="1600">
              <a:solidFill>
                <a:schemeClr val="dk1"/>
              </a:solidFill>
              <a:latin typeface="Calibri"/>
              <a:ea typeface="Calibri"/>
              <a:cs typeface="Calibri"/>
              <a:sym typeface="Calibri"/>
            </a:endParaRPr>
          </a:p>
        </p:txBody>
      </p:sp>
      <p:sp>
        <p:nvSpPr>
          <p:cNvPr id="173" name="Google Shape;173;p23"/>
          <p:cNvSpPr txBox="1"/>
          <p:nvPr/>
        </p:nvSpPr>
        <p:spPr>
          <a:xfrm>
            <a:off x="4297680" y="2377440"/>
            <a:ext cx="4389120"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800"/>
              <a:buFont typeface="Georgia"/>
              <a:buNone/>
            </a:pPr>
            <a:r>
              <a:rPr b="1" lang="en-US" sz="1800" cap="small">
                <a:solidFill>
                  <a:srgbClr val="004D9B"/>
                </a:solidFill>
                <a:latin typeface="Georgia"/>
                <a:ea typeface="Georgia"/>
                <a:cs typeface="Georgia"/>
                <a:sym typeface="Georgia"/>
              </a:rPr>
              <a:t>Episode 1</a:t>
            </a:r>
            <a:endParaRPr sz="1800">
              <a:solidFill>
                <a:schemeClr val="dk1"/>
              </a:solidFill>
              <a:latin typeface="Calibri"/>
              <a:ea typeface="Calibri"/>
              <a:cs typeface="Calibri"/>
              <a:sym typeface="Calibri"/>
            </a:endParaRPr>
          </a:p>
          <a:p>
            <a:pPr indent="0" lvl="0" marL="0" marR="0" rtl="0" algn="l">
              <a:spcBef>
                <a:spcPts val="0"/>
              </a:spcBef>
              <a:spcAft>
                <a:spcPts val="0"/>
              </a:spcAft>
              <a:buClr>
                <a:srgbClr val="004D9B"/>
              </a:buClr>
              <a:buSzPts val="3200"/>
              <a:buFont typeface="Georgia"/>
              <a:buNone/>
            </a:pPr>
            <a:r>
              <a:rPr b="1" lang="en-US" sz="3200" cap="small">
                <a:solidFill>
                  <a:srgbClr val="004D9B"/>
                </a:solidFill>
                <a:latin typeface="Georgia"/>
                <a:ea typeface="Georgia"/>
                <a:cs typeface="Georgia"/>
                <a:sym typeface="Georgia"/>
              </a:rPr>
              <a:t>Getting Started with AI</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4"/>
          <p:cNvSpPr txBox="1"/>
          <p:nvPr>
            <p:ph type="title"/>
          </p:nvPr>
        </p:nvSpPr>
        <p:spPr>
          <a:xfrm>
            <a:off x="457200" y="713232"/>
            <a:ext cx="8229600" cy="56692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600"/>
              <a:buFont typeface="Georgia"/>
              <a:buNone/>
            </a:pPr>
            <a:r>
              <a:rPr b="1" lang="en-US" sz="2600" cap="small">
                <a:solidFill>
                  <a:srgbClr val="004D9B"/>
                </a:solidFill>
                <a:latin typeface="Georgia"/>
                <a:ea typeface="Georgia"/>
                <a:cs typeface="Georgia"/>
                <a:sym typeface="Georgia"/>
              </a:rPr>
              <a:t>Six Core modules </a:t>
            </a:r>
            <a:endParaRPr sz="2600"/>
          </a:p>
        </p:txBody>
      </p:sp>
      <p:sp>
        <p:nvSpPr>
          <p:cNvPr id="180" name="Google Shape;180;p24"/>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2000" cap="small">
                <a:solidFill>
                  <a:srgbClr val="004D9B"/>
                </a:solidFill>
                <a:latin typeface="Georgia"/>
                <a:ea typeface="Georgia"/>
                <a:cs typeface="Georgia"/>
                <a:sym typeface="Georgia"/>
              </a:rPr>
              <a:t>Episode 1: Getting Started with AI</a:t>
            </a:r>
            <a:endParaRPr sz="2000">
              <a:solidFill>
                <a:schemeClr val="dk1"/>
              </a:solidFill>
              <a:latin typeface="Calibri"/>
              <a:ea typeface="Calibri"/>
              <a:cs typeface="Calibri"/>
              <a:sym typeface="Calibri"/>
            </a:endParaRPr>
          </a:p>
        </p:txBody>
      </p:sp>
      <p:sp>
        <p:nvSpPr>
          <p:cNvPr id="181" name="Google Shape;181;p24"/>
          <p:cNvSpPr/>
          <p:nvPr/>
        </p:nvSpPr>
        <p:spPr>
          <a:xfrm>
            <a:off x="457200" y="1417320"/>
            <a:ext cx="365760" cy="36576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2" name="Google Shape;182;p24"/>
          <p:cNvSpPr txBox="1"/>
          <p:nvPr/>
        </p:nvSpPr>
        <p:spPr>
          <a:xfrm>
            <a:off x="457200" y="1417320"/>
            <a:ext cx="3657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1</a:t>
            </a:r>
            <a:endParaRPr sz="1400">
              <a:solidFill>
                <a:schemeClr val="dk1"/>
              </a:solidFill>
              <a:latin typeface="Calibri"/>
              <a:ea typeface="Calibri"/>
              <a:cs typeface="Calibri"/>
              <a:sym typeface="Calibri"/>
            </a:endParaRPr>
          </a:p>
        </p:txBody>
      </p:sp>
      <p:sp>
        <p:nvSpPr>
          <p:cNvPr id="183" name="Google Shape;183;p24"/>
          <p:cNvSpPr txBox="1"/>
          <p:nvPr/>
        </p:nvSpPr>
        <p:spPr>
          <a:xfrm>
            <a:off x="960120" y="1399032"/>
            <a:ext cx="379476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b="1" lang="en-US" sz="1400">
                <a:solidFill>
                  <a:srgbClr val="1F2530"/>
                </a:solidFill>
                <a:latin typeface="Calibri"/>
                <a:ea typeface="Calibri"/>
                <a:cs typeface="Calibri"/>
                <a:sym typeface="Calibri"/>
              </a:rPr>
              <a:t>What AI Actually Is (and Isn't)</a:t>
            </a:r>
            <a:endParaRPr sz="1400">
              <a:solidFill>
                <a:schemeClr val="dk1"/>
              </a:solidFill>
              <a:latin typeface="Calibri"/>
              <a:ea typeface="Calibri"/>
              <a:cs typeface="Calibri"/>
              <a:sym typeface="Calibri"/>
            </a:endParaRPr>
          </a:p>
        </p:txBody>
      </p:sp>
      <p:sp>
        <p:nvSpPr>
          <p:cNvPr id="184" name="Google Shape;184;p24"/>
          <p:cNvSpPr txBox="1"/>
          <p:nvPr/>
        </p:nvSpPr>
        <p:spPr>
          <a:xfrm>
            <a:off x="4754880" y="1399032"/>
            <a:ext cx="7772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1300"/>
              <a:buFont typeface="Calibri"/>
              <a:buNone/>
            </a:pPr>
            <a:r>
              <a:rPr lang="en-US" sz="1300">
                <a:solidFill>
                  <a:srgbClr val="545B66"/>
                </a:solidFill>
                <a:latin typeface="Calibri"/>
                <a:ea typeface="Calibri"/>
                <a:cs typeface="Calibri"/>
                <a:sym typeface="Calibri"/>
              </a:rPr>
              <a:t>Rob</a:t>
            </a:r>
            <a:endParaRPr sz="1300">
              <a:solidFill>
                <a:schemeClr val="dk1"/>
              </a:solidFill>
              <a:latin typeface="Calibri"/>
              <a:ea typeface="Calibri"/>
              <a:cs typeface="Calibri"/>
              <a:sym typeface="Calibri"/>
            </a:endParaRPr>
          </a:p>
        </p:txBody>
      </p:sp>
      <p:sp>
        <p:nvSpPr>
          <p:cNvPr id="185" name="Google Shape;185;p24"/>
          <p:cNvSpPr/>
          <p:nvPr/>
        </p:nvSpPr>
        <p:spPr>
          <a:xfrm>
            <a:off x="457200" y="1929384"/>
            <a:ext cx="365760" cy="36576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 name="Google Shape;186;p24"/>
          <p:cNvSpPr txBox="1"/>
          <p:nvPr/>
        </p:nvSpPr>
        <p:spPr>
          <a:xfrm>
            <a:off x="457200" y="1929384"/>
            <a:ext cx="3657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2</a:t>
            </a:r>
            <a:endParaRPr sz="1400">
              <a:solidFill>
                <a:schemeClr val="dk1"/>
              </a:solidFill>
              <a:latin typeface="Calibri"/>
              <a:ea typeface="Calibri"/>
              <a:cs typeface="Calibri"/>
              <a:sym typeface="Calibri"/>
            </a:endParaRPr>
          </a:p>
        </p:txBody>
      </p:sp>
      <p:sp>
        <p:nvSpPr>
          <p:cNvPr id="187" name="Google Shape;187;p24"/>
          <p:cNvSpPr txBox="1"/>
          <p:nvPr/>
        </p:nvSpPr>
        <p:spPr>
          <a:xfrm>
            <a:off x="960120" y="1911096"/>
            <a:ext cx="379476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b="1" lang="en-US" sz="1400">
                <a:solidFill>
                  <a:srgbClr val="1F2530"/>
                </a:solidFill>
                <a:latin typeface="Calibri"/>
                <a:ea typeface="Calibri"/>
                <a:cs typeface="Calibri"/>
                <a:sym typeface="Calibri"/>
              </a:rPr>
              <a:t>Before We Prompt: Organizing Our Digital Lives</a:t>
            </a:r>
            <a:endParaRPr sz="1400">
              <a:solidFill>
                <a:schemeClr val="dk1"/>
              </a:solidFill>
              <a:latin typeface="Calibri"/>
              <a:ea typeface="Calibri"/>
              <a:cs typeface="Calibri"/>
              <a:sym typeface="Calibri"/>
            </a:endParaRPr>
          </a:p>
        </p:txBody>
      </p:sp>
      <p:sp>
        <p:nvSpPr>
          <p:cNvPr id="188" name="Google Shape;188;p24"/>
          <p:cNvSpPr txBox="1"/>
          <p:nvPr/>
        </p:nvSpPr>
        <p:spPr>
          <a:xfrm>
            <a:off x="4754880" y="1911096"/>
            <a:ext cx="7772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1300"/>
              <a:buFont typeface="Calibri"/>
              <a:buNone/>
            </a:pPr>
            <a:r>
              <a:rPr lang="en-US" sz="1300">
                <a:solidFill>
                  <a:srgbClr val="545B66"/>
                </a:solidFill>
                <a:latin typeface="Calibri"/>
                <a:ea typeface="Calibri"/>
                <a:cs typeface="Calibri"/>
                <a:sym typeface="Calibri"/>
              </a:rPr>
              <a:t>Lauren</a:t>
            </a:r>
            <a:endParaRPr sz="1300">
              <a:solidFill>
                <a:schemeClr val="dk1"/>
              </a:solidFill>
              <a:latin typeface="Calibri"/>
              <a:ea typeface="Calibri"/>
              <a:cs typeface="Calibri"/>
              <a:sym typeface="Calibri"/>
            </a:endParaRPr>
          </a:p>
        </p:txBody>
      </p:sp>
      <p:sp>
        <p:nvSpPr>
          <p:cNvPr id="189" name="Google Shape;189;p24"/>
          <p:cNvSpPr/>
          <p:nvPr/>
        </p:nvSpPr>
        <p:spPr>
          <a:xfrm>
            <a:off x="457200" y="2441448"/>
            <a:ext cx="365760" cy="36576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 name="Google Shape;190;p24"/>
          <p:cNvSpPr txBox="1"/>
          <p:nvPr/>
        </p:nvSpPr>
        <p:spPr>
          <a:xfrm>
            <a:off x="457200" y="2441448"/>
            <a:ext cx="3657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3</a:t>
            </a:r>
            <a:endParaRPr sz="1400">
              <a:solidFill>
                <a:schemeClr val="dk1"/>
              </a:solidFill>
              <a:latin typeface="Calibri"/>
              <a:ea typeface="Calibri"/>
              <a:cs typeface="Calibri"/>
              <a:sym typeface="Calibri"/>
            </a:endParaRPr>
          </a:p>
        </p:txBody>
      </p:sp>
      <p:sp>
        <p:nvSpPr>
          <p:cNvPr id="191" name="Google Shape;191;p24"/>
          <p:cNvSpPr txBox="1"/>
          <p:nvPr/>
        </p:nvSpPr>
        <p:spPr>
          <a:xfrm>
            <a:off x="960120" y="2423160"/>
            <a:ext cx="379476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b="1" lang="en-US" sz="1400">
                <a:solidFill>
                  <a:srgbClr val="1F2530"/>
                </a:solidFill>
                <a:latin typeface="Calibri"/>
                <a:ea typeface="Calibri"/>
                <a:cs typeface="Calibri"/>
                <a:sym typeface="Calibri"/>
              </a:rPr>
              <a:t>Privacy, Data, and What Happens When You Hit Send</a:t>
            </a:r>
            <a:endParaRPr sz="1400">
              <a:solidFill>
                <a:schemeClr val="dk1"/>
              </a:solidFill>
              <a:latin typeface="Calibri"/>
              <a:ea typeface="Calibri"/>
              <a:cs typeface="Calibri"/>
              <a:sym typeface="Calibri"/>
            </a:endParaRPr>
          </a:p>
        </p:txBody>
      </p:sp>
      <p:sp>
        <p:nvSpPr>
          <p:cNvPr id="192" name="Google Shape;192;p24"/>
          <p:cNvSpPr txBox="1"/>
          <p:nvPr/>
        </p:nvSpPr>
        <p:spPr>
          <a:xfrm>
            <a:off x="4754880" y="2423160"/>
            <a:ext cx="7772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1300"/>
              <a:buFont typeface="Calibri"/>
              <a:buNone/>
            </a:pPr>
            <a:r>
              <a:rPr lang="en-US" sz="1300">
                <a:solidFill>
                  <a:srgbClr val="545B66"/>
                </a:solidFill>
                <a:latin typeface="Calibri"/>
                <a:ea typeface="Calibri"/>
                <a:cs typeface="Calibri"/>
                <a:sym typeface="Calibri"/>
              </a:rPr>
              <a:t>Harvey</a:t>
            </a:r>
            <a:endParaRPr sz="1300">
              <a:solidFill>
                <a:schemeClr val="dk1"/>
              </a:solidFill>
              <a:latin typeface="Calibri"/>
              <a:ea typeface="Calibri"/>
              <a:cs typeface="Calibri"/>
              <a:sym typeface="Calibri"/>
            </a:endParaRPr>
          </a:p>
        </p:txBody>
      </p:sp>
      <p:sp>
        <p:nvSpPr>
          <p:cNvPr id="193" name="Google Shape;193;p24"/>
          <p:cNvSpPr/>
          <p:nvPr/>
        </p:nvSpPr>
        <p:spPr>
          <a:xfrm>
            <a:off x="457200" y="2953512"/>
            <a:ext cx="365760" cy="36576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24"/>
          <p:cNvSpPr txBox="1"/>
          <p:nvPr/>
        </p:nvSpPr>
        <p:spPr>
          <a:xfrm>
            <a:off x="457200" y="2953512"/>
            <a:ext cx="3657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4</a:t>
            </a:r>
            <a:endParaRPr sz="1400">
              <a:solidFill>
                <a:schemeClr val="dk1"/>
              </a:solidFill>
              <a:latin typeface="Calibri"/>
              <a:ea typeface="Calibri"/>
              <a:cs typeface="Calibri"/>
              <a:sym typeface="Calibri"/>
            </a:endParaRPr>
          </a:p>
        </p:txBody>
      </p:sp>
      <p:sp>
        <p:nvSpPr>
          <p:cNvPr id="195" name="Google Shape;195;p24"/>
          <p:cNvSpPr txBox="1"/>
          <p:nvPr/>
        </p:nvSpPr>
        <p:spPr>
          <a:xfrm>
            <a:off x="960120" y="2935224"/>
            <a:ext cx="379476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b="1" lang="en-US" sz="1400">
                <a:solidFill>
                  <a:srgbClr val="1F2530"/>
                </a:solidFill>
                <a:latin typeface="Calibri"/>
                <a:ea typeface="Calibri"/>
                <a:cs typeface="Calibri"/>
                <a:sym typeface="Calibri"/>
              </a:rPr>
              <a:t>The Language of AI</a:t>
            </a:r>
            <a:endParaRPr sz="1400">
              <a:solidFill>
                <a:schemeClr val="dk1"/>
              </a:solidFill>
              <a:latin typeface="Calibri"/>
              <a:ea typeface="Calibri"/>
              <a:cs typeface="Calibri"/>
              <a:sym typeface="Calibri"/>
            </a:endParaRPr>
          </a:p>
        </p:txBody>
      </p:sp>
      <p:sp>
        <p:nvSpPr>
          <p:cNvPr id="196" name="Google Shape;196;p24"/>
          <p:cNvSpPr txBox="1"/>
          <p:nvPr/>
        </p:nvSpPr>
        <p:spPr>
          <a:xfrm>
            <a:off x="4754880" y="2935224"/>
            <a:ext cx="7772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1300"/>
              <a:buFont typeface="Calibri"/>
              <a:buNone/>
            </a:pPr>
            <a:r>
              <a:rPr lang="en-US" sz="1300">
                <a:solidFill>
                  <a:srgbClr val="545B66"/>
                </a:solidFill>
                <a:latin typeface="Calibri"/>
                <a:ea typeface="Calibri"/>
                <a:cs typeface="Calibri"/>
                <a:sym typeface="Calibri"/>
              </a:rPr>
              <a:t>Rob</a:t>
            </a:r>
            <a:endParaRPr sz="1300">
              <a:solidFill>
                <a:schemeClr val="dk1"/>
              </a:solidFill>
              <a:latin typeface="Calibri"/>
              <a:ea typeface="Calibri"/>
              <a:cs typeface="Calibri"/>
              <a:sym typeface="Calibri"/>
            </a:endParaRPr>
          </a:p>
        </p:txBody>
      </p:sp>
      <p:sp>
        <p:nvSpPr>
          <p:cNvPr id="197" name="Google Shape;197;p24"/>
          <p:cNvSpPr/>
          <p:nvPr/>
        </p:nvSpPr>
        <p:spPr>
          <a:xfrm>
            <a:off x="457200" y="3465576"/>
            <a:ext cx="365760" cy="36576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p24"/>
          <p:cNvSpPr txBox="1"/>
          <p:nvPr/>
        </p:nvSpPr>
        <p:spPr>
          <a:xfrm>
            <a:off x="457200" y="3465576"/>
            <a:ext cx="3657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5</a:t>
            </a:r>
            <a:endParaRPr sz="1400">
              <a:solidFill>
                <a:schemeClr val="dk1"/>
              </a:solidFill>
              <a:latin typeface="Calibri"/>
              <a:ea typeface="Calibri"/>
              <a:cs typeface="Calibri"/>
              <a:sym typeface="Calibri"/>
            </a:endParaRPr>
          </a:p>
        </p:txBody>
      </p:sp>
      <p:sp>
        <p:nvSpPr>
          <p:cNvPr id="199" name="Google Shape;199;p24"/>
          <p:cNvSpPr txBox="1"/>
          <p:nvPr/>
        </p:nvSpPr>
        <p:spPr>
          <a:xfrm>
            <a:off x="960120" y="3447288"/>
            <a:ext cx="379476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b="1" lang="en-US" sz="1400">
                <a:solidFill>
                  <a:srgbClr val="1F2530"/>
                </a:solidFill>
                <a:latin typeface="Calibri"/>
                <a:ea typeface="Calibri"/>
                <a:cs typeface="Calibri"/>
                <a:sym typeface="Calibri"/>
              </a:rPr>
              <a:t>Writing Effective Prompts</a:t>
            </a:r>
            <a:endParaRPr sz="1400">
              <a:solidFill>
                <a:schemeClr val="dk1"/>
              </a:solidFill>
              <a:latin typeface="Calibri"/>
              <a:ea typeface="Calibri"/>
              <a:cs typeface="Calibri"/>
              <a:sym typeface="Calibri"/>
            </a:endParaRPr>
          </a:p>
        </p:txBody>
      </p:sp>
      <p:sp>
        <p:nvSpPr>
          <p:cNvPr id="200" name="Google Shape;200;p24"/>
          <p:cNvSpPr txBox="1"/>
          <p:nvPr/>
        </p:nvSpPr>
        <p:spPr>
          <a:xfrm>
            <a:off x="4754880" y="3447288"/>
            <a:ext cx="7772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1300"/>
              <a:buFont typeface="Calibri"/>
              <a:buNone/>
            </a:pPr>
            <a:r>
              <a:rPr lang="en-US" sz="1300">
                <a:solidFill>
                  <a:srgbClr val="545B66"/>
                </a:solidFill>
                <a:latin typeface="Calibri"/>
                <a:ea typeface="Calibri"/>
                <a:cs typeface="Calibri"/>
                <a:sym typeface="Calibri"/>
              </a:rPr>
              <a:t>Rob</a:t>
            </a:r>
            <a:endParaRPr sz="1300">
              <a:solidFill>
                <a:schemeClr val="dk1"/>
              </a:solidFill>
              <a:latin typeface="Calibri"/>
              <a:ea typeface="Calibri"/>
              <a:cs typeface="Calibri"/>
              <a:sym typeface="Calibri"/>
            </a:endParaRPr>
          </a:p>
        </p:txBody>
      </p:sp>
      <p:sp>
        <p:nvSpPr>
          <p:cNvPr id="201" name="Google Shape;201;p24"/>
          <p:cNvSpPr/>
          <p:nvPr/>
        </p:nvSpPr>
        <p:spPr>
          <a:xfrm>
            <a:off x="457200" y="3977640"/>
            <a:ext cx="365760" cy="36576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 name="Google Shape;202;p24"/>
          <p:cNvSpPr txBox="1"/>
          <p:nvPr/>
        </p:nvSpPr>
        <p:spPr>
          <a:xfrm>
            <a:off x="457200" y="3977640"/>
            <a:ext cx="3657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6</a:t>
            </a:r>
            <a:endParaRPr sz="1400">
              <a:solidFill>
                <a:schemeClr val="dk1"/>
              </a:solidFill>
              <a:latin typeface="Calibri"/>
              <a:ea typeface="Calibri"/>
              <a:cs typeface="Calibri"/>
              <a:sym typeface="Calibri"/>
            </a:endParaRPr>
          </a:p>
        </p:txBody>
      </p:sp>
      <p:sp>
        <p:nvSpPr>
          <p:cNvPr id="203" name="Google Shape;203;p24"/>
          <p:cNvSpPr txBox="1"/>
          <p:nvPr/>
        </p:nvSpPr>
        <p:spPr>
          <a:xfrm>
            <a:off x="960120" y="3959352"/>
            <a:ext cx="379476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b="1" lang="en-US" sz="1400">
                <a:solidFill>
                  <a:srgbClr val="1F2530"/>
                </a:solidFill>
                <a:latin typeface="Calibri"/>
                <a:ea typeface="Calibri"/>
                <a:cs typeface="Calibri"/>
                <a:sym typeface="Calibri"/>
              </a:rPr>
              <a:t>Managing Conversations and Review Habits</a:t>
            </a:r>
            <a:endParaRPr sz="1400">
              <a:solidFill>
                <a:schemeClr val="dk1"/>
              </a:solidFill>
              <a:latin typeface="Calibri"/>
              <a:ea typeface="Calibri"/>
              <a:cs typeface="Calibri"/>
              <a:sym typeface="Calibri"/>
            </a:endParaRPr>
          </a:p>
        </p:txBody>
      </p:sp>
      <p:sp>
        <p:nvSpPr>
          <p:cNvPr id="204" name="Google Shape;204;p24"/>
          <p:cNvSpPr txBox="1"/>
          <p:nvPr/>
        </p:nvSpPr>
        <p:spPr>
          <a:xfrm>
            <a:off x="4754880" y="3959352"/>
            <a:ext cx="77724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1300"/>
              <a:buFont typeface="Calibri"/>
              <a:buNone/>
            </a:pPr>
            <a:r>
              <a:rPr lang="en-US" sz="1300">
                <a:solidFill>
                  <a:srgbClr val="545B66"/>
                </a:solidFill>
                <a:latin typeface="Calibri"/>
                <a:ea typeface="Calibri"/>
                <a:cs typeface="Calibri"/>
                <a:sym typeface="Calibri"/>
              </a:rPr>
              <a:t>Rob</a:t>
            </a:r>
            <a:endParaRPr sz="1300">
              <a:solidFill>
                <a:schemeClr val="dk1"/>
              </a:solidFill>
              <a:latin typeface="Calibri"/>
              <a:ea typeface="Calibri"/>
              <a:cs typeface="Calibri"/>
              <a:sym typeface="Calibri"/>
            </a:endParaRPr>
          </a:p>
        </p:txBody>
      </p:sp>
      <p:sp>
        <p:nvSpPr>
          <p:cNvPr id="205" name="Google Shape;205;p24"/>
          <p:cNvSpPr/>
          <p:nvPr/>
        </p:nvSpPr>
        <p:spPr>
          <a:xfrm>
            <a:off x="5760720" y="1371600"/>
            <a:ext cx="2926080" cy="3127248"/>
          </a:xfrm>
          <a:prstGeom prst="roundRect">
            <a:avLst>
              <a:gd fmla="val 2500"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 name="Google Shape;206;p24"/>
          <p:cNvSpPr txBox="1"/>
          <p:nvPr/>
        </p:nvSpPr>
        <p:spPr>
          <a:xfrm>
            <a:off x="5943600" y="1499616"/>
            <a:ext cx="260604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600"/>
              <a:buFont typeface="Calibri"/>
              <a:buNone/>
            </a:pPr>
            <a:r>
              <a:rPr b="1" lang="en-US" sz="1600">
                <a:solidFill>
                  <a:srgbClr val="004D9B"/>
                </a:solidFill>
                <a:latin typeface="Calibri"/>
                <a:ea typeface="Calibri"/>
                <a:cs typeface="Calibri"/>
                <a:sym typeface="Calibri"/>
              </a:rPr>
              <a:t>Where to find them</a:t>
            </a:r>
            <a:endParaRPr sz="1600">
              <a:solidFill>
                <a:schemeClr val="dk1"/>
              </a:solidFill>
              <a:latin typeface="Calibri"/>
              <a:ea typeface="Calibri"/>
              <a:cs typeface="Calibri"/>
              <a:sym typeface="Calibri"/>
            </a:endParaRPr>
          </a:p>
        </p:txBody>
      </p:sp>
      <p:sp>
        <p:nvSpPr>
          <p:cNvPr id="207" name="Google Shape;207;p24"/>
          <p:cNvSpPr txBox="1"/>
          <p:nvPr/>
        </p:nvSpPr>
        <p:spPr>
          <a:xfrm>
            <a:off x="5943600" y="1901952"/>
            <a:ext cx="2606040" cy="2468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500"/>
              <a:buFont typeface="Georgia"/>
              <a:buNone/>
            </a:pPr>
            <a:r>
              <a:rPr b="1" lang="en-US" sz="1500">
                <a:solidFill>
                  <a:srgbClr val="004D9B"/>
                </a:solidFill>
                <a:latin typeface="Georgia"/>
                <a:ea typeface="Georgia"/>
                <a:cs typeface="Georgia"/>
                <a:sym typeface="Georgia"/>
              </a:rPr>
              <a:t>ACS Resource Page</a:t>
            </a:r>
            <a:endParaRPr sz="15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50"/>
              <a:buFont typeface="Calibri"/>
              <a:buNone/>
            </a:pPr>
            <a:r>
              <a:rPr lang="en-US" sz="1250">
                <a:solidFill>
                  <a:srgbClr val="1F2530"/>
                </a:solidFill>
                <a:latin typeface="Calibri"/>
                <a:ea typeface="Calibri"/>
                <a:cs typeface="Calibri"/>
                <a:sym typeface="Calibri"/>
              </a:rPr>
              <a:t>Link to come. We'll share it in the chat and in the follow-up email.</a:t>
            </a:r>
            <a:endParaRPr sz="1500">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800"/>
              <a:buFont typeface="Calibri"/>
              <a:buNone/>
            </a:pPr>
            <a:r>
              <a:rPr lang="en-US" sz="800">
                <a:solidFill>
                  <a:srgbClr val="000000"/>
                </a:solidFill>
                <a:latin typeface="Calibri"/>
                <a:ea typeface="Calibri"/>
                <a:cs typeface="Calibri"/>
                <a:sym typeface="Calibri"/>
              </a:rPr>
              <a:t> </a:t>
            </a:r>
            <a:endParaRPr sz="15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50"/>
              <a:buFont typeface="Calibri"/>
              <a:buNone/>
            </a:pPr>
            <a:r>
              <a:rPr lang="en-US" sz="1250">
                <a:solidFill>
                  <a:srgbClr val="1F2530"/>
                </a:solidFill>
                <a:latin typeface="Calibri"/>
                <a:ea typeface="Calibri"/>
                <a:cs typeface="Calibri"/>
                <a:sym typeface="Calibri"/>
              </a:rPr>
              <a:t>Videos with captions and transcripts, plus companion handouts</a:t>
            </a:r>
            <a:endParaRPr sz="1500">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800"/>
              <a:buFont typeface="Calibri"/>
              <a:buNone/>
            </a:pPr>
            <a:r>
              <a:rPr lang="en-US" sz="800">
                <a:solidFill>
                  <a:srgbClr val="000000"/>
                </a:solidFill>
                <a:latin typeface="Calibri"/>
                <a:ea typeface="Calibri"/>
                <a:cs typeface="Calibri"/>
                <a:sym typeface="Calibri"/>
              </a:rPr>
              <a:t> </a:t>
            </a:r>
            <a:endParaRPr sz="1500">
              <a:solidFill>
                <a:schemeClr val="dk1"/>
              </a:solidFill>
              <a:latin typeface="Calibri"/>
              <a:ea typeface="Calibri"/>
              <a:cs typeface="Calibri"/>
              <a:sym typeface="Calibri"/>
            </a:endParaRPr>
          </a:p>
          <a:p>
            <a:pPr indent="0" lvl="0" marL="0" marR="0" rtl="0" algn="l">
              <a:spcBef>
                <a:spcPts val="0"/>
              </a:spcBef>
              <a:spcAft>
                <a:spcPts val="0"/>
              </a:spcAft>
              <a:buClr>
                <a:srgbClr val="545B66"/>
              </a:buClr>
              <a:buSzPts val="1250"/>
              <a:buFont typeface="Calibri"/>
              <a:buNone/>
            </a:pPr>
            <a:r>
              <a:rPr i="1" lang="en-US" sz="1250">
                <a:solidFill>
                  <a:srgbClr val="545B66"/>
                </a:solidFill>
                <a:latin typeface="Calibri"/>
                <a:ea typeface="Calibri"/>
                <a:cs typeface="Calibri"/>
                <a:sym typeface="Calibri"/>
              </a:rPr>
              <a:t>Each module stands on its own. Start with whichever one fits your work.</a:t>
            </a:r>
            <a:endParaRPr sz="1500">
              <a:solidFill>
                <a:schemeClr val="dk1"/>
              </a:solidFill>
              <a:latin typeface="Calibri"/>
              <a:ea typeface="Calibri"/>
              <a:cs typeface="Calibri"/>
              <a:sym typeface="Calibri"/>
            </a:endParaRPr>
          </a:p>
        </p:txBody>
      </p:sp>
      <p:sp>
        <p:nvSpPr>
          <p:cNvPr id="208" name="Google Shape;208;p24"/>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pic>
        <p:nvPicPr>
          <p:cNvPr descr="Associated Colleges of the South logo." id="209" name="Google Shape;209;p24"/>
          <p:cNvPicPr preferRelativeResize="0"/>
          <p:nvPr/>
        </p:nvPicPr>
        <p:blipFill rotWithShape="1">
          <a:blip r:embed="rId3">
            <a:alphaModFix/>
          </a:blip>
          <a:srcRect b="0" l="0" r="0" t="0"/>
          <a:stretch/>
        </p:blipFill>
        <p:spPr>
          <a:xfrm>
            <a:off x="7589520" y="384053"/>
            <a:ext cx="1097280" cy="72969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5"/>
          <p:cNvSpPr txBox="1"/>
          <p:nvPr>
            <p:ph type="title"/>
          </p:nvPr>
        </p:nvSpPr>
        <p:spPr>
          <a:xfrm>
            <a:off x="457200" y="713232"/>
            <a:ext cx="8229600" cy="56692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600"/>
              <a:buFont typeface="Georgia"/>
              <a:buNone/>
            </a:pPr>
            <a:r>
              <a:rPr b="1" lang="en-US" sz="2600" cap="small">
                <a:solidFill>
                  <a:srgbClr val="004D9B"/>
                </a:solidFill>
                <a:latin typeface="Georgia"/>
                <a:ea typeface="Georgia"/>
                <a:cs typeface="Georgia"/>
                <a:sym typeface="Georgia"/>
              </a:rPr>
              <a:t>What AI Actually Is (and Isn't)</a:t>
            </a:r>
            <a:endParaRPr sz="2600"/>
          </a:p>
        </p:txBody>
      </p:sp>
      <p:sp>
        <p:nvSpPr>
          <p:cNvPr id="216" name="Google Shape;216;p25"/>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2000" cap="small">
                <a:solidFill>
                  <a:srgbClr val="004D9B"/>
                </a:solidFill>
                <a:latin typeface="Georgia"/>
                <a:ea typeface="Georgia"/>
                <a:cs typeface="Georgia"/>
                <a:sym typeface="Georgia"/>
              </a:rPr>
              <a:t>Module 1  |  Rob Smith</a:t>
            </a:r>
            <a:endParaRPr sz="2000">
              <a:solidFill>
                <a:schemeClr val="dk1"/>
              </a:solidFill>
              <a:latin typeface="Calibri"/>
              <a:ea typeface="Calibri"/>
              <a:cs typeface="Calibri"/>
              <a:sym typeface="Calibri"/>
            </a:endParaRPr>
          </a:p>
        </p:txBody>
      </p:sp>
      <p:sp>
        <p:nvSpPr>
          <p:cNvPr id="217" name="Google Shape;217;p25"/>
          <p:cNvSpPr/>
          <p:nvPr/>
        </p:nvSpPr>
        <p:spPr>
          <a:xfrm>
            <a:off x="457200" y="1463040"/>
            <a:ext cx="4160520" cy="2743200"/>
          </a:xfrm>
          <a:prstGeom prst="roundRect">
            <a:avLst>
              <a:gd fmla="val 266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 name="Google Shape;218;p25"/>
          <p:cNvSpPr/>
          <p:nvPr/>
        </p:nvSpPr>
        <p:spPr>
          <a:xfrm>
            <a:off x="731520" y="1691640"/>
            <a:ext cx="640080" cy="64008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 name="Google Shape;219;p25"/>
          <p:cNvSpPr txBox="1"/>
          <p:nvPr/>
        </p:nvSpPr>
        <p:spPr>
          <a:xfrm>
            <a:off x="731520" y="1691640"/>
            <a:ext cx="6400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2200"/>
              <a:buFont typeface="Georgia"/>
              <a:buNone/>
            </a:pPr>
            <a:r>
              <a:rPr b="1" lang="en-US" sz="2200">
                <a:solidFill>
                  <a:srgbClr val="004D9B"/>
                </a:solidFill>
                <a:latin typeface="Georgia"/>
                <a:ea typeface="Georgia"/>
                <a:cs typeface="Georgia"/>
                <a:sym typeface="Georgia"/>
              </a:rPr>
              <a:t>1</a:t>
            </a:r>
            <a:endParaRPr sz="2200">
              <a:solidFill>
                <a:schemeClr val="dk1"/>
              </a:solidFill>
              <a:latin typeface="Calibri"/>
              <a:ea typeface="Calibri"/>
              <a:cs typeface="Calibri"/>
              <a:sym typeface="Calibri"/>
            </a:endParaRPr>
          </a:p>
        </p:txBody>
      </p:sp>
      <p:sp>
        <p:nvSpPr>
          <p:cNvPr id="220" name="Google Shape;220;p25"/>
          <p:cNvSpPr txBox="1"/>
          <p:nvPr/>
        </p:nvSpPr>
        <p:spPr>
          <a:xfrm>
            <a:off x="731520" y="2514600"/>
            <a:ext cx="3611880"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900"/>
              <a:buFont typeface="Georgia"/>
              <a:buNone/>
            </a:pPr>
            <a:r>
              <a:rPr i="1" lang="en-US" sz="1900">
                <a:solidFill>
                  <a:srgbClr val="004D9B"/>
                </a:solidFill>
                <a:latin typeface="Georgia"/>
                <a:ea typeface="Georgia"/>
                <a:cs typeface="Georgia"/>
                <a:sym typeface="Georgia"/>
              </a:rPr>
              <a:t>It predicts what sounds right. It doesn't check what is right.</a:t>
            </a:r>
            <a:endParaRPr sz="1900">
              <a:solidFill>
                <a:schemeClr val="dk1"/>
              </a:solidFill>
              <a:latin typeface="Calibri"/>
              <a:ea typeface="Calibri"/>
              <a:cs typeface="Calibri"/>
              <a:sym typeface="Calibri"/>
            </a:endParaRPr>
          </a:p>
        </p:txBody>
      </p:sp>
      <p:sp>
        <p:nvSpPr>
          <p:cNvPr id="221" name="Google Shape;221;p25"/>
          <p:cNvSpPr txBox="1"/>
          <p:nvPr/>
        </p:nvSpPr>
        <p:spPr>
          <a:xfrm>
            <a:off x="5029200" y="1463040"/>
            <a:ext cx="3657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600"/>
              <a:buFont typeface="Calibri"/>
              <a:buNone/>
            </a:pPr>
            <a:r>
              <a:rPr b="1" lang="en-US" sz="1600">
                <a:solidFill>
                  <a:srgbClr val="004D9B"/>
                </a:solidFill>
                <a:latin typeface="Calibri"/>
                <a:ea typeface="Calibri"/>
                <a:cs typeface="Calibri"/>
                <a:sym typeface="Calibri"/>
              </a:rPr>
              <a:t>Inside the module</a:t>
            </a:r>
            <a:endParaRPr sz="1600">
              <a:solidFill>
                <a:schemeClr val="dk1"/>
              </a:solidFill>
              <a:latin typeface="Calibri"/>
              <a:ea typeface="Calibri"/>
              <a:cs typeface="Calibri"/>
              <a:sym typeface="Calibri"/>
            </a:endParaRPr>
          </a:p>
        </p:txBody>
      </p:sp>
      <p:sp>
        <p:nvSpPr>
          <p:cNvPr id="222" name="Google Shape;222;p25"/>
          <p:cNvSpPr/>
          <p:nvPr/>
        </p:nvSpPr>
        <p:spPr>
          <a:xfrm>
            <a:off x="5029200" y="1938528"/>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 name="Google Shape;223;p25"/>
          <p:cNvSpPr txBox="1"/>
          <p:nvPr/>
        </p:nvSpPr>
        <p:spPr>
          <a:xfrm>
            <a:off x="5029200" y="1938528"/>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1</a:t>
            </a:r>
            <a:endParaRPr sz="1200">
              <a:solidFill>
                <a:schemeClr val="dk1"/>
              </a:solidFill>
              <a:latin typeface="Calibri"/>
              <a:ea typeface="Calibri"/>
              <a:cs typeface="Calibri"/>
              <a:sym typeface="Calibri"/>
            </a:endParaRPr>
          </a:p>
        </p:txBody>
      </p:sp>
      <p:sp>
        <p:nvSpPr>
          <p:cNvPr id="224" name="Google Shape;224;p25"/>
          <p:cNvSpPr txBox="1"/>
          <p:nvPr/>
        </p:nvSpPr>
        <p:spPr>
          <a:xfrm>
            <a:off x="5504688" y="1883664"/>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Similar to your phone’s autocomplete feature, but at an enormous scale</a:t>
            </a:r>
            <a:endParaRPr sz="1400">
              <a:solidFill>
                <a:schemeClr val="dk1"/>
              </a:solidFill>
              <a:latin typeface="Calibri"/>
              <a:ea typeface="Calibri"/>
              <a:cs typeface="Calibri"/>
              <a:sym typeface="Calibri"/>
            </a:endParaRPr>
          </a:p>
        </p:txBody>
      </p:sp>
      <p:sp>
        <p:nvSpPr>
          <p:cNvPr id="225" name="Google Shape;225;p25"/>
          <p:cNvSpPr/>
          <p:nvPr/>
        </p:nvSpPr>
        <p:spPr>
          <a:xfrm>
            <a:off x="5029200" y="2688336"/>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25"/>
          <p:cNvSpPr txBox="1"/>
          <p:nvPr/>
        </p:nvSpPr>
        <p:spPr>
          <a:xfrm>
            <a:off x="5029200" y="2688336"/>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2</a:t>
            </a:r>
            <a:endParaRPr sz="1200">
              <a:solidFill>
                <a:schemeClr val="dk1"/>
              </a:solidFill>
              <a:latin typeface="Calibri"/>
              <a:ea typeface="Calibri"/>
              <a:cs typeface="Calibri"/>
              <a:sym typeface="Calibri"/>
            </a:endParaRPr>
          </a:p>
        </p:txBody>
      </p:sp>
      <p:sp>
        <p:nvSpPr>
          <p:cNvPr id="227" name="Google Shape;227;p25"/>
          <p:cNvSpPr txBox="1"/>
          <p:nvPr/>
        </p:nvSpPr>
        <p:spPr>
          <a:xfrm>
            <a:off x="5504688" y="2633472"/>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Why it sounds just as confident when it's wrong</a:t>
            </a:r>
            <a:endParaRPr sz="1400">
              <a:solidFill>
                <a:schemeClr val="dk1"/>
              </a:solidFill>
              <a:latin typeface="Calibri"/>
              <a:ea typeface="Calibri"/>
              <a:cs typeface="Calibri"/>
              <a:sym typeface="Calibri"/>
            </a:endParaRPr>
          </a:p>
        </p:txBody>
      </p:sp>
      <p:sp>
        <p:nvSpPr>
          <p:cNvPr id="228" name="Google Shape;228;p25"/>
          <p:cNvSpPr/>
          <p:nvPr/>
        </p:nvSpPr>
        <p:spPr>
          <a:xfrm>
            <a:off x="5029200" y="3438144"/>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 name="Google Shape;229;p25"/>
          <p:cNvSpPr txBox="1"/>
          <p:nvPr/>
        </p:nvSpPr>
        <p:spPr>
          <a:xfrm>
            <a:off x="5029200" y="3438144"/>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3</a:t>
            </a:r>
            <a:endParaRPr sz="1200">
              <a:solidFill>
                <a:schemeClr val="dk1"/>
              </a:solidFill>
              <a:latin typeface="Calibri"/>
              <a:ea typeface="Calibri"/>
              <a:cs typeface="Calibri"/>
              <a:sym typeface="Calibri"/>
            </a:endParaRPr>
          </a:p>
        </p:txBody>
      </p:sp>
      <p:sp>
        <p:nvSpPr>
          <p:cNvPr id="230" name="Google Shape;230;p25"/>
          <p:cNvSpPr txBox="1"/>
          <p:nvPr/>
        </p:nvSpPr>
        <p:spPr>
          <a:xfrm>
            <a:off x="5504688" y="3383280"/>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Where it tends to help, and where it tends to trip up</a:t>
            </a:r>
            <a:endParaRPr sz="1400">
              <a:solidFill>
                <a:schemeClr val="dk1"/>
              </a:solidFill>
              <a:latin typeface="Calibri"/>
              <a:ea typeface="Calibri"/>
              <a:cs typeface="Calibri"/>
              <a:sym typeface="Calibri"/>
            </a:endParaRPr>
          </a:p>
        </p:txBody>
      </p:sp>
      <p:sp>
        <p:nvSpPr>
          <p:cNvPr id="231" name="Google Shape;231;p25"/>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6"/>
          <p:cNvSpPr txBox="1"/>
          <p:nvPr>
            <p:ph type="title"/>
          </p:nvPr>
        </p:nvSpPr>
        <p:spPr>
          <a:xfrm>
            <a:off x="1115800" y="248676"/>
            <a:ext cx="8229600" cy="48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2400"/>
              <a:t>Module 1:  What is AI?</a:t>
            </a:r>
            <a:endParaRPr sz="2400"/>
          </a:p>
        </p:txBody>
      </p:sp>
      <p:pic>
        <p:nvPicPr>
          <p:cNvPr id="237" name="Google Shape;237;p26" title="Episode 1, Module 1 - What is AI.mp4">
            <a:hlinkClick r:id="rId3"/>
          </p:cNvPr>
          <p:cNvPicPr preferRelativeResize="0"/>
          <p:nvPr/>
        </p:nvPicPr>
        <p:blipFill>
          <a:blip r:embed="rId4">
            <a:alphaModFix/>
          </a:blip>
          <a:stretch>
            <a:fillRect/>
          </a:stretch>
        </p:blipFill>
        <p:spPr>
          <a:xfrm>
            <a:off x="2071900" y="940850"/>
            <a:ext cx="6761923" cy="3803601"/>
          </a:xfrm>
          <a:prstGeom prst="rect">
            <a:avLst/>
          </a:prstGeom>
          <a:noFill/>
          <a:ln>
            <a:noFill/>
          </a:ln>
        </p:spPr>
      </p:pic>
      <p:sp>
        <p:nvSpPr>
          <p:cNvPr id="238" name="Google Shape;238;p26"/>
          <p:cNvSpPr txBox="1"/>
          <p:nvPr/>
        </p:nvSpPr>
        <p:spPr>
          <a:xfrm>
            <a:off x="101225" y="1916950"/>
            <a:ext cx="2186400" cy="9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Why does AI make things up?</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7"/>
          <p:cNvSpPr txBox="1"/>
          <p:nvPr>
            <p:ph type="title"/>
          </p:nvPr>
        </p:nvSpPr>
        <p:spPr>
          <a:xfrm>
            <a:off x="457200" y="694944"/>
            <a:ext cx="8229600" cy="86868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400"/>
              <a:buFont typeface="Georgia"/>
              <a:buNone/>
            </a:pPr>
            <a:r>
              <a:rPr b="1" lang="en-US" sz="2400" cap="small">
                <a:solidFill>
                  <a:srgbClr val="004D9B"/>
                </a:solidFill>
                <a:latin typeface="Georgia"/>
                <a:ea typeface="Georgia"/>
                <a:cs typeface="Georgia"/>
                <a:sym typeface="Georgia"/>
              </a:rPr>
              <a:t>Before We Prompt: Organizing Our Digital Lives</a:t>
            </a:r>
            <a:endParaRPr sz="2400"/>
          </a:p>
        </p:txBody>
      </p:sp>
      <p:sp>
        <p:nvSpPr>
          <p:cNvPr id="245" name="Google Shape;245;p27"/>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Module 2  |  Lauren Tilton</a:t>
            </a:r>
            <a:endParaRPr sz="1200">
              <a:solidFill>
                <a:schemeClr val="dk1"/>
              </a:solidFill>
              <a:latin typeface="Calibri"/>
              <a:ea typeface="Calibri"/>
              <a:cs typeface="Calibri"/>
              <a:sym typeface="Calibri"/>
            </a:endParaRPr>
          </a:p>
        </p:txBody>
      </p:sp>
      <p:sp>
        <p:nvSpPr>
          <p:cNvPr id="246" name="Google Shape;246;p27"/>
          <p:cNvSpPr/>
          <p:nvPr/>
        </p:nvSpPr>
        <p:spPr>
          <a:xfrm>
            <a:off x="457200" y="1755648"/>
            <a:ext cx="4160520" cy="2560320"/>
          </a:xfrm>
          <a:prstGeom prst="roundRect">
            <a:avLst>
              <a:gd fmla="val 285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 name="Google Shape;247;p27"/>
          <p:cNvSpPr/>
          <p:nvPr/>
        </p:nvSpPr>
        <p:spPr>
          <a:xfrm>
            <a:off x="731520" y="1984248"/>
            <a:ext cx="640080" cy="64008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 name="Google Shape;248;p27"/>
          <p:cNvSpPr txBox="1"/>
          <p:nvPr/>
        </p:nvSpPr>
        <p:spPr>
          <a:xfrm>
            <a:off x="731520" y="1984248"/>
            <a:ext cx="6400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2200"/>
              <a:buFont typeface="Georgia"/>
              <a:buNone/>
            </a:pPr>
            <a:r>
              <a:rPr b="1" lang="en-US" sz="2200">
                <a:solidFill>
                  <a:srgbClr val="004D9B"/>
                </a:solidFill>
                <a:latin typeface="Georgia"/>
                <a:ea typeface="Georgia"/>
                <a:cs typeface="Georgia"/>
                <a:sym typeface="Georgia"/>
              </a:rPr>
              <a:t>2</a:t>
            </a:r>
            <a:endParaRPr sz="2200">
              <a:solidFill>
                <a:schemeClr val="dk1"/>
              </a:solidFill>
              <a:latin typeface="Calibri"/>
              <a:ea typeface="Calibri"/>
              <a:cs typeface="Calibri"/>
              <a:sym typeface="Calibri"/>
            </a:endParaRPr>
          </a:p>
        </p:txBody>
      </p:sp>
      <p:sp>
        <p:nvSpPr>
          <p:cNvPr id="249" name="Google Shape;249;p27"/>
          <p:cNvSpPr txBox="1"/>
          <p:nvPr/>
        </p:nvSpPr>
        <p:spPr>
          <a:xfrm>
            <a:off x="731520" y="2807208"/>
            <a:ext cx="3611880"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900"/>
              <a:buFont typeface="Georgia"/>
              <a:buNone/>
            </a:pPr>
            <a:r>
              <a:rPr i="1" lang="en-US" sz="1900">
                <a:solidFill>
                  <a:srgbClr val="004D9B"/>
                </a:solidFill>
                <a:latin typeface="Georgia"/>
                <a:ea typeface="Georgia"/>
                <a:cs typeface="Georgia"/>
                <a:sym typeface="Georgia"/>
              </a:rPr>
              <a:t>Before you upload anything, know which file is current, where it lives, and what's inside it.</a:t>
            </a:r>
            <a:endParaRPr sz="1900">
              <a:solidFill>
                <a:schemeClr val="dk1"/>
              </a:solidFill>
              <a:latin typeface="Calibri"/>
              <a:ea typeface="Calibri"/>
              <a:cs typeface="Calibri"/>
              <a:sym typeface="Calibri"/>
            </a:endParaRPr>
          </a:p>
        </p:txBody>
      </p:sp>
      <p:sp>
        <p:nvSpPr>
          <p:cNvPr id="250" name="Google Shape;250;p27"/>
          <p:cNvSpPr txBox="1"/>
          <p:nvPr/>
        </p:nvSpPr>
        <p:spPr>
          <a:xfrm>
            <a:off x="5029200" y="1755648"/>
            <a:ext cx="3657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600"/>
              <a:buFont typeface="Calibri"/>
              <a:buNone/>
            </a:pPr>
            <a:r>
              <a:rPr b="1" lang="en-US" sz="1600">
                <a:solidFill>
                  <a:srgbClr val="004D9B"/>
                </a:solidFill>
                <a:latin typeface="Calibri"/>
                <a:ea typeface="Calibri"/>
                <a:cs typeface="Calibri"/>
                <a:sym typeface="Calibri"/>
              </a:rPr>
              <a:t>Inside the module</a:t>
            </a:r>
            <a:endParaRPr sz="1600">
              <a:solidFill>
                <a:schemeClr val="dk1"/>
              </a:solidFill>
              <a:latin typeface="Calibri"/>
              <a:ea typeface="Calibri"/>
              <a:cs typeface="Calibri"/>
              <a:sym typeface="Calibri"/>
            </a:endParaRPr>
          </a:p>
        </p:txBody>
      </p:sp>
      <p:sp>
        <p:nvSpPr>
          <p:cNvPr id="251" name="Google Shape;251;p27"/>
          <p:cNvSpPr/>
          <p:nvPr/>
        </p:nvSpPr>
        <p:spPr>
          <a:xfrm>
            <a:off x="5029200" y="2231136"/>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p27"/>
          <p:cNvSpPr txBox="1"/>
          <p:nvPr/>
        </p:nvSpPr>
        <p:spPr>
          <a:xfrm>
            <a:off x="5029200" y="2231136"/>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1</a:t>
            </a:r>
            <a:endParaRPr sz="1200">
              <a:solidFill>
                <a:schemeClr val="dk1"/>
              </a:solidFill>
              <a:latin typeface="Calibri"/>
              <a:ea typeface="Calibri"/>
              <a:cs typeface="Calibri"/>
              <a:sym typeface="Calibri"/>
            </a:endParaRPr>
          </a:p>
        </p:txBody>
      </p:sp>
      <p:sp>
        <p:nvSpPr>
          <p:cNvPr id="253" name="Google Shape;253;p27"/>
          <p:cNvSpPr txBox="1"/>
          <p:nvPr/>
        </p:nvSpPr>
        <p:spPr>
          <a:xfrm>
            <a:off x="5504688" y="2176272"/>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The FILE framework: Findable, In one place, Legible, Eligible to share</a:t>
            </a:r>
            <a:endParaRPr sz="1400">
              <a:solidFill>
                <a:schemeClr val="dk1"/>
              </a:solidFill>
              <a:latin typeface="Calibri"/>
              <a:ea typeface="Calibri"/>
              <a:cs typeface="Calibri"/>
              <a:sym typeface="Calibri"/>
            </a:endParaRPr>
          </a:p>
        </p:txBody>
      </p:sp>
      <p:sp>
        <p:nvSpPr>
          <p:cNvPr id="254" name="Google Shape;254;p27"/>
          <p:cNvSpPr/>
          <p:nvPr/>
        </p:nvSpPr>
        <p:spPr>
          <a:xfrm>
            <a:off x="5029200" y="2926080"/>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p27"/>
          <p:cNvSpPr txBox="1"/>
          <p:nvPr/>
        </p:nvSpPr>
        <p:spPr>
          <a:xfrm>
            <a:off x="5029200" y="292608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2</a:t>
            </a:r>
            <a:endParaRPr sz="1200">
              <a:solidFill>
                <a:schemeClr val="dk1"/>
              </a:solidFill>
              <a:latin typeface="Calibri"/>
              <a:ea typeface="Calibri"/>
              <a:cs typeface="Calibri"/>
              <a:sym typeface="Calibri"/>
            </a:endParaRPr>
          </a:p>
        </p:txBody>
      </p:sp>
      <p:sp>
        <p:nvSpPr>
          <p:cNvPr id="256" name="Google Shape;256;p27"/>
          <p:cNvSpPr txBox="1"/>
          <p:nvPr/>
        </p:nvSpPr>
        <p:spPr>
          <a:xfrm>
            <a:off x="5504688" y="2871216"/>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Two familiar scenes: three "final" syllabi, and an old report with notes still in it</a:t>
            </a:r>
            <a:endParaRPr sz="1400">
              <a:solidFill>
                <a:schemeClr val="dk1"/>
              </a:solidFill>
              <a:latin typeface="Calibri"/>
              <a:ea typeface="Calibri"/>
              <a:cs typeface="Calibri"/>
              <a:sym typeface="Calibri"/>
            </a:endParaRPr>
          </a:p>
        </p:txBody>
      </p:sp>
      <p:sp>
        <p:nvSpPr>
          <p:cNvPr id="257" name="Google Shape;257;p27"/>
          <p:cNvSpPr/>
          <p:nvPr/>
        </p:nvSpPr>
        <p:spPr>
          <a:xfrm>
            <a:off x="5029200" y="3621024"/>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27"/>
          <p:cNvSpPr txBox="1"/>
          <p:nvPr/>
        </p:nvSpPr>
        <p:spPr>
          <a:xfrm>
            <a:off x="5029200" y="3621024"/>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3</a:t>
            </a:r>
            <a:endParaRPr sz="1200">
              <a:solidFill>
                <a:schemeClr val="dk1"/>
              </a:solidFill>
              <a:latin typeface="Calibri"/>
              <a:ea typeface="Calibri"/>
              <a:cs typeface="Calibri"/>
              <a:sym typeface="Calibri"/>
            </a:endParaRPr>
          </a:p>
        </p:txBody>
      </p:sp>
      <p:sp>
        <p:nvSpPr>
          <p:cNvPr id="259" name="Google Shape;259;p27"/>
          <p:cNvSpPr txBox="1"/>
          <p:nvPr/>
        </p:nvSpPr>
        <p:spPr>
          <a:xfrm>
            <a:off x="5504688" y="3566160"/>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Small fixes that don't need new software</a:t>
            </a:r>
            <a:endParaRPr sz="1400">
              <a:solidFill>
                <a:schemeClr val="dk1"/>
              </a:solidFill>
              <a:latin typeface="Calibri"/>
              <a:ea typeface="Calibri"/>
              <a:cs typeface="Calibri"/>
              <a:sym typeface="Calibri"/>
            </a:endParaRPr>
          </a:p>
        </p:txBody>
      </p:sp>
      <p:sp>
        <p:nvSpPr>
          <p:cNvPr id="260" name="Google Shape;260;p27"/>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8"/>
          <p:cNvSpPr txBox="1"/>
          <p:nvPr/>
        </p:nvSpPr>
        <p:spPr>
          <a:xfrm>
            <a:off x="1918025" y="3163824"/>
            <a:ext cx="6124200" cy="1835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chemeClr val="lt1"/>
              </a:buClr>
              <a:buSzPts val="1400"/>
              <a:buAutoNum type="alphaUcPeriod"/>
            </a:pPr>
            <a:r>
              <a:rPr b="1" lang="en-US">
                <a:solidFill>
                  <a:schemeClr val="lt1"/>
                </a:solidFill>
              </a:rPr>
              <a:t>Under a minute</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A few minutes</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Longer than I’d like to admit</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I’d have to dig through email or ask someone</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I’m not sure which version is current</a:t>
            </a:r>
            <a:endParaRPr b="1">
              <a:solidFill>
                <a:schemeClr val="lt1"/>
              </a:solidFill>
            </a:endParaRPr>
          </a:p>
        </p:txBody>
      </p:sp>
      <p:sp>
        <p:nvSpPr>
          <p:cNvPr id="267" name="Google Shape;267;p28"/>
          <p:cNvSpPr/>
          <p:nvPr/>
        </p:nvSpPr>
        <p:spPr>
          <a:xfrm>
            <a:off x="502920" y="1417320"/>
            <a:ext cx="1188600" cy="1188600"/>
          </a:xfrm>
          <a:prstGeom prst="ellipse">
            <a:avLst/>
          </a:prstGeom>
          <a:solidFill>
            <a:srgbClr val="004D9B"/>
          </a:solidFill>
          <a:ln cap="flat" cmpd="sng" w="222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68" name="Google Shape;268;p28"/>
          <p:cNvPicPr preferRelativeResize="0"/>
          <p:nvPr/>
        </p:nvPicPr>
        <p:blipFill rotWithShape="1">
          <a:blip r:embed="rId3">
            <a:alphaModFix/>
          </a:blip>
          <a:srcRect b="0" l="0" r="0" t="0"/>
          <a:stretch/>
        </p:blipFill>
        <p:spPr>
          <a:xfrm>
            <a:off x="777240" y="1691640"/>
            <a:ext cx="640080" cy="640080"/>
          </a:xfrm>
          <a:prstGeom prst="rect">
            <a:avLst/>
          </a:prstGeom>
          <a:noFill/>
          <a:ln>
            <a:noFill/>
          </a:ln>
        </p:spPr>
      </p:pic>
      <p:sp>
        <p:nvSpPr>
          <p:cNvPr id="269" name="Google Shape;269;p28"/>
          <p:cNvSpPr txBox="1"/>
          <p:nvPr>
            <p:ph idx="4294967295"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FFFFFF"/>
                </a:solidFill>
                <a:latin typeface="Calibri"/>
                <a:ea typeface="Calibri"/>
                <a:cs typeface="Calibri"/>
                <a:sym typeface="Calibri"/>
              </a:rPr>
              <a:t>‹#›</a:t>
            </a:fld>
            <a:endParaRPr sz="900">
              <a:solidFill>
                <a:srgbClr val="FFFFFF"/>
              </a:solidFill>
              <a:latin typeface="Calibri"/>
              <a:ea typeface="Calibri"/>
              <a:cs typeface="Calibri"/>
              <a:sym typeface="Calibri"/>
            </a:endParaRPr>
          </a:p>
        </p:txBody>
      </p:sp>
      <p:sp>
        <p:nvSpPr>
          <p:cNvPr id="270" name="Google Shape;270;p28"/>
          <p:cNvSpPr txBox="1"/>
          <p:nvPr/>
        </p:nvSpPr>
        <p:spPr>
          <a:xfrm>
            <a:off x="2103120" y="685800"/>
            <a:ext cx="65838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Georgia"/>
              <a:buNone/>
            </a:pPr>
            <a:r>
              <a:rPr b="1" lang="en-US" sz="1200" cap="small">
                <a:solidFill>
                  <a:srgbClr val="FFFFFF"/>
                </a:solidFill>
                <a:latin typeface="Georgia"/>
                <a:ea typeface="Georgia"/>
                <a:cs typeface="Georgia"/>
                <a:sym typeface="Georgia"/>
              </a:rPr>
              <a:t>Zoom poll  |  Organizing our digital lives</a:t>
            </a:r>
            <a:endParaRPr sz="1200">
              <a:solidFill>
                <a:schemeClr val="dk1"/>
              </a:solidFill>
              <a:latin typeface="Calibri"/>
              <a:ea typeface="Calibri"/>
              <a:cs typeface="Calibri"/>
              <a:sym typeface="Calibri"/>
            </a:endParaRPr>
          </a:p>
        </p:txBody>
      </p:sp>
      <p:sp>
        <p:nvSpPr>
          <p:cNvPr id="271" name="Google Shape;271;p28"/>
          <p:cNvSpPr txBox="1"/>
          <p:nvPr>
            <p:ph type="title"/>
          </p:nvPr>
        </p:nvSpPr>
        <p:spPr>
          <a:xfrm>
            <a:off x="2072270" y="1024128"/>
            <a:ext cx="6583800" cy="1188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FFFFFF"/>
              </a:buClr>
              <a:buSzPts val="2400"/>
              <a:buFont typeface="Georgia"/>
              <a:buNone/>
            </a:pPr>
            <a:r>
              <a:rPr lang="en-US"/>
              <a:t>Think of a document you reuse every term, like a syllabus, a report, or a form. How long would it take you to find the current version?</a:t>
            </a:r>
            <a:endParaRPr sz="2400"/>
          </a:p>
        </p:txBody>
      </p:sp>
      <p:sp>
        <p:nvSpPr>
          <p:cNvPr id="272" name="Google Shape;272;p28"/>
          <p:cNvSpPr txBox="1"/>
          <p:nvPr/>
        </p:nvSpPr>
        <p:spPr>
          <a:xfrm>
            <a:off x="2072282" y="2705625"/>
            <a:ext cx="6583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lang="en-US" sz="1100">
                <a:solidFill>
                  <a:srgbClr val="FFFFFF"/>
                </a:solidFill>
                <a:latin typeface="Calibri"/>
                <a:ea typeface="Calibri"/>
                <a:cs typeface="Calibri"/>
                <a:sym typeface="Calibri"/>
              </a:rPr>
              <a:t>Answer in the Zoom poll window. We'll share the results in a moment.</a:t>
            </a:r>
            <a:endParaRPr sz="11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9"/>
          <p:cNvSpPr txBox="1"/>
          <p:nvPr>
            <p:ph type="title"/>
          </p:nvPr>
        </p:nvSpPr>
        <p:spPr>
          <a:xfrm>
            <a:off x="457200" y="694944"/>
            <a:ext cx="8229600" cy="86868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400"/>
              <a:buFont typeface="Georgia"/>
              <a:buNone/>
            </a:pPr>
            <a:r>
              <a:rPr b="1" lang="en-US" sz="2400" cap="small">
                <a:solidFill>
                  <a:srgbClr val="004D9B"/>
                </a:solidFill>
                <a:latin typeface="Georgia"/>
                <a:ea typeface="Georgia"/>
                <a:cs typeface="Georgia"/>
                <a:sym typeface="Georgia"/>
              </a:rPr>
              <a:t>Privacy, Data, and What Happens When You Hit Send</a:t>
            </a:r>
            <a:endParaRPr sz="2400"/>
          </a:p>
        </p:txBody>
      </p:sp>
      <p:sp>
        <p:nvSpPr>
          <p:cNvPr id="279" name="Google Shape;279;p29"/>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Module 3  |  Harvey Smith</a:t>
            </a:r>
            <a:endParaRPr sz="1200">
              <a:solidFill>
                <a:schemeClr val="dk1"/>
              </a:solidFill>
              <a:latin typeface="Calibri"/>
              <a:ea typeface="Calibri"/>
              <a:cs typeface="Calibri"/>
              <a:sym typeface="Calibri"/>
            </a:endParaRPr>
          </a:p>
        </p:txBody>
      </p:sp>
      <p:sp>
        <p:nvSpPr>
          <p:cNvPr id="280" name="Google Shape;280;p29"/>
          <p:cNvSpPr/>
          <p:nvPr/>
        </p:nvSpPr>
        <p:spPr>
          <a:xfrm>
            <a:off x="457200" y="1755648"/>
            <a:ext cx="4160520" cy="2560320"/>
          </a:xfrm>
          <a:prstGeom prst="roundRect">
            <a:avLst>
              <a:gd fmla="val 285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 name="Google Shape;281;p29"/>
          <p:cNvSpPr/>
          <p:nvPr/>
        </p:nvSpPr>
        <p:spPr>
          <a:xfrm>
            <a:off x="731520" y="1984248"/>
            <a:ext cx="640080" cy="64008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29"/>
          <p:cNvSpPr txBox="1"/>
          <p:nvPr/>
        </p:nvSpPr>
        <p:spPr>
          <a:xfrm>
            <a:off x="731520" y="1984248"/>
            <a:ext cx="6400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2200"/>
              <a:buFont typeface="Georgia"/>
              <a:buNone/>
            </a:pPr>
            <a:r>
              <a:rPr b="1" lang="en-US" sz="2200">
                <a:solidFill>
                  <a:srgbClr val="004D9B"/>
                </a:solidFill>
                <a:latin typeface="Georgia"/>
                <a:ea typeface="Georgia"/>
                <a:cs typeface="Georgia"/>
                <a:sym typeface="Georgia"/>
              </a:rPr>
              <a:t>3</a:t>
            </a:r>
            <a:endParaRPr sz="2200">
              <a:solidFill>
                <a:schemeClr val="dk1"/>
              </a:solidFill>
              <a:latin typeface="Calibri"/>
              <a:ea typeface="Calibri"/>
              <a:cs typeface="Calibri"/>
              <a:sym typeface="Calibri"/>
            </a:endParaRPr>
          </a:p>
        </p:txBody>
      </p:sp>
      <p:sp>
        <p:nvSpPr>
          <p:cNvPr id="283" name="Google Shape;283;p29"/>
          <p:cNvSpPr txBox="1"/>
          <p:nvPr/>
        </p:nvSpPr>
        <p:spPr>
          <a:xfrm>
            <a:off x="731520" y="2807208"/>
            <a:ext cx="3611880"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900"/>
              <a:buFont typeface="Georgia"/>
              <a:buNone/>
            </a:pPr>
            <a:r>
              <a:rPr i="1" lang="en-US" sz="1900">
                <a:solidFill>
                  <a:srgbClr val="004D9B"/>
                </a:solidFill>
                <a:latin typeface="Georgia"/>
                <a:ea typeface="Georgia"/>
                <a:cs typeface="Georgia"/>
                <a:sym typeface="Georgia"/>
              </a:rPr>
              <a:t>Before you hit send, know where your data goes.</a:t>
            </a:r>
            <a:endParaRPr sz="1900">
              <a:solidFill>
                <a:schemeClr val="dk1"/>
              </a:solidFill>
              <a:latin typeface="Calibri"/>
              <a:ea typeface="Calibri"/>
              <a:cs typeface="Calibri"/>
              <a:sym typeface="Calibri"/>
            </a:endParaRPr>
          </a:p>
        </p:txBody>
      </p:sp>
      <p:sp>
        <p:nvSpPr>
          <p:cNvPr id="284" name="Google Shape;284;p29"/>
          <p:cNvSpPr txBox="1"/>
          <p:nvPr/>
        </p:nvSpPr>
        <p:spPr>
          <a:xfrm>
            <a:off x="5029200" y="1755648"/>
            <a:ext cx="3657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600"/>
              <a:buFont typeface="Calibri"/>
              <a:buNone/>
            </a:pPr>
            <a:r>
              <a:rPr b="1" lang="en-US" sz="1600">
                <a:solidFill>
                  <a:srgbClr val="004D9B"/>
                </a:solidFill>
                <a:latin typeface="Calibri"/>
                <a:ea typeface="Calibri"/>
                <a:cs typeface="Calibri"/>
                <a:sym typeface="Calibri"/>
              </a:rPr>
              <a:t>Inside the module</a:t>
            </a:r>
            <a:endParaRPr sz="1600">
              <a:solidFill>
                <a:schemeClr val="dk1"/>
              </a:solidFill>
              <a:latin typeface="Calibri"/>
              <a:ea typeface="Calibri"/>
              <a:cs typeface="Calibri"/>
              <a:sym typeface="Calibri"/>
            </a:endParaRPr>
          </a:p>
        </p:txBody>
      </p:sp>
      <p:sp>
        <p:nvSpPr>
          <p:cNvPr id="285" name="Google Shape;285;p29"/>
          <p:cNvSpPr/>
          <p:nvPr/>
        </p:nvSpPr>
        <p:spPr>
          <a:xfrm>
            <a:off x="5029200" y="2231136"/>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29"/>
          <p:cNvSpPr txBox="1"/>
          <p:nvPr/>
        </p:nvSpPr>
        <p:spPr>
          <a:xfrm>
            <a:off x="5029200" y="2231136"/>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1</a:t>
            </a:r>
            <a:endParaRPr sz="1200">
              <a:solidFill>
                <a:schemeClr val="dk1"/>
              </a:solidFill>
              <a:latin typeface="Calibri"/>
              <a:ea typeface="Calibri"/>
              <a:cs typeface="Calibri"/>
              <a:sym typeface="Calibri"/>
            </a:endParaRPr>
          </a:p>
        </p:txBody>
      </p:sp>
      <p:sp>
        <p:nvSpPr>
          <p:cNvPr id="287" name="Google Shape;287;p29"/>
          <p:cNvSpPr txBox="1"/>
          <p:nvPr/>
        </p:nvSpPr>
        <p:spPr>
          <a:xfrm>
            <a:off x="5504688" y="2176272"/>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What happens to what you type and upload</a:t>
            </a:r>
            <a:endParaRPr sz="1400">
              <a:solidFill>
                <a:schemeClr val="dk1"/>
              </a:solidFill>
              <a:latin typeface="Calibri"/>
              <a:ea typeface="Calibri"/>
              <a:cs typeface="Calibri"/>
              <a:sym typeface="Calibri"/>
            </a:endParaRPr>
          </a:p>
        </p:txBody>
      </p:sp>
      <p:sp>
        <p:nvSpPr>
          <p:cNvPr id="288" name="Google Shape;288;p29"/>
          <p:cNvSpPr/>
          <p:nvPr/>
        </p:nvSpPr>
        <p:spPr>
          <a:xfrm>
            <a:off x="5029200" y="2926080"/>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 name="Google Shape;289;p29"/>
          <p:cNvSpPr txBox="1"/>
          <p:nvPr/>
        </p:nvSpPr>
        <p:spPr>
          <a:xfrm>
            <a:off x="5029200" y="292608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2</a:t>
            </a:r>
            <a:endParaRPr sz="1200">
              <a:solidFill>
                <a:schemeClr val="dk1"/>
              </a:solidFill>
              <a:latin typeface="Calibri"/>
              <a:ea typeface="Calibri"/>
              <a:cs typeface="Calibri"/>
              <a:sym typeface="Calibri"/>
            </a:endParaRPr>
          </a:p>
        </p:txBody>
      </p:sp>
      <p:sp>
        <p:nvSpPr>
          <p:cNvPr id="290" name="Google Shape;290;p29"/>
          <p:cNvSpPr txBox="1"/>
          <p:nvPr/>
        </p:nvSpPr>
        <p:spPr>
          <a:xfrm>
            <a:off x="5504688" y="2871216"/>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Which tools fit which kinds of data</a:t>
            </a:r>
            <a:endParaRPr sz="1400">
              <a:solidFill>
                <a:schemeClr val="dk1"/>
              </a:solidFill>
              <a:latin typeface="Calibri"/>
              <a:ea typeface="Calibri"/>
              <a:cs typeface="Calibri"/>
              <a:sym typeface="Calibri"/>
            </a:endParaRPr>
          </a:p>
        </p:txBody>
      </p:sp>
      <p:sp>
        <p:nvSpPr>
          <p:cNvPr id="291" name="Google Shape;291;p29"/>
          <p:cNvSpPr/>
          <p:nvPr/>
        </p:nvSpPr>
        <p:spPr>
          <a:xfrm>
            <a:off x="5029200" y="3621024"/>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 name="Google Shape;292;p29"/>
          <p:cNvSpPr txBox="1"/>
          <p:nvPr/>
        </p:nvSpPr>
        <p:spPr>
          <a:xfrm>
            <a:off x="5029200" y="3621024"/>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3</a:t>
            </a:r>
            <a:endParaRPr sz="1200">
              <a:solidFill>
                <a:schemeClr val="dk1"/>
              </a:solidFill>
              <a:latin typeface="Calibri"/>
              <a:ea typeface="Calibri"/>
              <a:cs typeface="Calibri"/>
              <a:sym typeface="Calibri"/>
            </a:endParaRPr>
          </a:p>
        </p:txBody>
      </p:sp>
      <p:sp>
        <p:nvSpPr>
          <p:cNvPr id="293" name="Google Shape;293;p29"/>
          <p:cNvSpPr txBox="1"/>
          <p:nvPr/>
        </p:nvSpPr>
        <p:spPr>
          <a:xfrm>
            <a:off x="5504688" y="3566160"/>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When, and where, data belongs in an AI tool</a:t>
            </a:r>
            <a:endParaRPr sz="1400">
              <a:solidFill>
                <a:schemeClr val="dk1"/>
              </a:solidFill>
              <a:latin typeface="Calibri"/>
              <a:ea typeface="Calibri"/>
              <a:cs typeface="Calibri"/>
              <a:sym typeface="Calibri"/>
            </a:endParaRPr>
          </a:p>
        </p:txBody>
      </p:sp>
      <p:sp>
        <p:nvSpPr>
          <p:cNvPr id="294" name="Google Shape;294;p29"/>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30"/>
          <p:cNvSpPr txBox="1"/>
          <p:nvPr/>
        </p:nvSpPr>
        <p:spPr>
          <a:xfrm>
            <a:off x="1918025" y="2913218"/>
            <a:ext cx="6124200" cy="18357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1200"/>
              </a:spcBef>
              <a:spcAft>
                <a:spcPts val="0"/>
              </a:spcAft>
              <a:buClr>
                <a:schemeClr val="lt1"/>
              </a:buClr>
              <a:buSzPts val="1700"/>
              <a:buAutoNum type="alphaUcPeriod"/>
            </a:pPr>
            <a:r>
              <a:rPr lang="en-US">
                <a:solidFill>
                  <a:schemeClr val="lt1"/>
                </a:solidFill>
              </a:rPr>
              <a:t>Paste only the relevant pages</a:t>
            </a:r>
            <a:endParaRPr>
              <a:solidFill>
                <a:schemeClr val="lt1"/>
              </a:solidFill>
            </a:endParaRPr>
          </a:p>
          <a:p>
            <a:pPr indent="-336550" lvl="0" marL="457200" rtl="0" algn="l">
              <a:lnSpc>
                <a:spcPct val="115000"/>
              </a:lnSpc>
              <a:spcBef>
                <a:spcPts val="0"/>
              </a:spcBef>
              <a:spcAft>
                <a:spcPts val="0"/>
              </a:spcAft>
              <a:buClr>
                <a:schemeClr val="lt1"/>
              </a:buClr>
              <a:buSzPts val="1700"/>
              <a:buAutoNum type="alphaUcPeriod"/>
            </a:pPr>
            <a:r>
              <a:rPr lang="en-US">
                <a:solidFill>
                  <a:schemeClr val="lt1"/>
                </a:solidFill>
              </a:rPr>
              <a:t>Remove the student’s name</a:t>
            </a:r>
            <a:endParaRPr>
              <a:solidFill>
                <a:schemeClr val="lt1"/>
              </a:solidFill>
            </a:endParaRPr>
          </a:p>
          <a:p>
            <a:pPr indent="-336550" lvl="0" marL="457200" rtl="0" algn="l">
              <a:lnSpc>
                <a:spcPct val="115000"/>
              </a:lnSpc>
              <a:spcBef>
                <a:spcPts val="0"/>
              </a:spcBef>
              <a:spcAft>
                <a:spcPts val="0"/>
              </a:spcAft>
              <a:buClr>
                <a:schemeClr val="lt1"/>
              </a:buClr>
              <a:buSzPts val="1700"/>
              <a:buAutoNum type="alphaUcPeriod"/>
            </a:pPr>
            <a:r>
              <a:rPr lang="en-US">
                <a:solidFill>
                  <a:schemeClr val="lt1"/>
                </a:solidFill>
              </a:rPr>
              <a:t>Confirm the tool, data type, and intended use are approved</a:t>
            </a:r>
            <a:endParaRPr>
              <a:solidFill>
                <a:schemeClr val="lt1"/>
              </a:solidFill>
            </a:endParaRPr>
          </a:p>
          <a:p>
            <a:pPr indent="-336550" lvl="0" marL="457200" rtl="0" algn="l">
              <a:lnSpc>
                <a:spcPct val="115000"/>
              </a:lnSpc>
              <a:spcBef>
                <a:spcPts val="0"/>
              </a:spcBef>
              <a:spcAft>
                <a:spcPts val="0"/>
              </a:spcAft>
              <a:buClr>
                <a:schemeClr val="lt1"/>
              </a:buClr>
              <a:buSzPts val="1700"/>
              <a:buAutoNum type="alphaUcPeriod"/>
            </a:pPr>
            <a:r>
              <a:rPr lang="en-US">
                <a:solidFill>
                  <a:schemeClr val="lt1"/>
                </a:solidFill>
              </a:rPr>
              <a:t>Ask the AI service not to retain the document</a:t>
            </a:r>
            <a:endParaRPr>
              <a:solidFill>
                <a:schemeClr val="lt1"/>
              </a:solidFill>
            </a:endParaRPr>
          </a:p>
          <a:p>
            <a:pPr indent="-336550" lvl="0" marL="457200" rtl="0" algn="l">
              <a:lnSpc>
                <a:spcPct val="115000"/>
              </a:lnSpc>
              <a:spcBef>
                <a:spcPts val="0"/>
              </a:spcBef>
              <a:spcAft>
                <a:spcPts val="0"/>
              </a:spcAft>
              <a:buClr>
                <a:schemeClr val="lt1"/>
              </a:buClr>
              <a:buSzPts val="1700"/>
              <a:buAutoNum type="alphaUcPeriod"/>
            </a:pPr>
            <a:r>
              <a:rPr lang="en-US">
                <a:solidFill>
                  <a:schemeClr val="lt1"/>
                </a:solidFill>
              </a:rPr>
              <a:t>All the above</a:t>
            </a:r>
            <a:endParaRPr>
              <a:solidFill>
                <a:schemeClr val="lt1"/>
              </a:solidFill>
            </a:endParaRPr>
          </a:p>
        </p:txBody>
      </p:sp>
      <p:sp>
        <p:nvSpPr>
          <p:cNvPr id="301" name="Google Shape;301;p30"/>
          <p:cNvSpPr/>
          <p:nvPr/>
        </p:nvSpPr>
        <p:spPr>
          <a:xfrm>
            <a:off x="502920" y="1417320"/>
            <a:ext cx="1188720" cy="1188720"/>
          </a:xfrm>
          <a:prstGeom prst="ellipse">
            <a:avLst/>
          </a:prstGeom>
          <a:solidFill>
            <a:srgbClr val="004D9B"/>
          </a:solidFill>
          <a:ln cap="flat" cmpd="sng" w="222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02" name="Google Shape;302;p30"/>
          <p:cNvPicPr preferRelativeResize="0"/>
          <p:nvPr/>
        </p:nvPicPr>
        <p:blipFill rotWithShape="1">
          <a:blip r:embed="rId3">
            <a:alphaModFix/>
          </a:blip>
          <a:srcRect b="0" l="0" r="0" t="0"/>
          <a:stretch/>
        </p:blipFill>
        <p:spPr>
          <a:xfrm>
            <a:off x="777240" y="1691640"/>
            <a:ext cx="640080" cy="640080"/>
          </a:xfrm>
          <a:prstGeom prst="rect">
            <a:avLst/>
          </a:prstGeom>
          <a:noFill/>
          <a:ln>
            <a:noFill/>
          </a:ln>
        </p:spPr>
      </p:pic>
      <p:sp>
        <p:nvSpPr>
          <p:cNvPr id="303" name="Google Shape;303;p30"/>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FFFFFF"/>
                </a:solidFill>
                <a:latin typeface="Calibri"/>
                <a:ea typeface="Calibri"/>
                <a:cs typeface="Calibri"/>
                <a:sym typeface="Calibri"/>
              </a:rPr>
              <a:t>‹#›</a:t>
            </a:fld>
            <a:endParaRPr sz="900">
              <a:solidFill>
                <a:srgbClr val="FFFFFF"/>
              </a:solidFill>
              <a:latin typeface="Calibri"/>
              <a:ea typeface="Calibri"/>
              <a:cs typeface="Calibri"/>
              <a:sym typeface="Calibri"/>
            </a:endParaRPr>
          </a:p>
        </p:txBody>
      </p:sp>
      <p:sp>
        <p:nvSpPr>
          <p:cNvPr id="304" name="Google Shape;304;p30"/>
          <p:cNvSpPr txBox="1"/>
          <p:nvPr/>
        </p:nvSpPr>
        <p:spPr>
          <a:xfrm>
            <a:off x="2103120" y="960512"/>
            <a:ext cx="65838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Georgia"/>
              <a:buNone/>
            </a:pPr>
            <a:r>
              <a:rPr b="1" lang="en-US" sz="1200" cap="small">
                <a:solidFill>
                  <a:srgbClr val="FFFFFF"/>
                </a:solidFill>
                <a:latin typeface="Georgia"/>
                <a:ea typeface="Georgia"/>
                <a:cs typeface="Georgia"/>
                <a:sym typeface="Georgia"/>
              </a:rPr>
              <a:t>Zoom poll  |  Privacy, data, and safe AI use</a:t>
            </a:r>
            <a:endParaRPr sz="1200">
              <a:solidFill>
                <a:schemeClr val="dk1"/>
              </a:solidFill>
              <a:latin typeface="Calibri"/>
              <a:ea typeface="Calibri"/>
              <a:cs typeface="Calibri"/>
              <a:sym typeface="Calibri"/>
            </a:endParaRPr>
          </a:p>
        </p:txBody>
      </p:sp>
      <p:sp>
        <p:nvSpPr>
          <p:cNvPr id="305" name="Google Shape;305;p30"/>
          <p:cNvSpPr txBox="1"/>
          <p:nvPr>
            <p:ph type="title"/>
          </p:nvPr>
        </p:nvSpPr>
        <p:spPr>
          <a:xfrm>
            <a:off x="2072270" y="1290494"/>
            <a:ext cx="6583800" cy="1188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FFFFFF"/>
              </a:buClr>
              <a:buSzPts val="2400"/>
              <a:buFont typeface="Georgia"/>
              <a:buNone/>
            </a:pPr>
            <a:r>
              <a:rPr lang="en-US"/>
              <a:t>You want to use an AI tool to summarize a document that contains student information. What should you do first?</a:t>
            </a:r>
            <a:endParaRPr sz="2400"/>
          </a:p>
        </p:txBody>
      </p:sp>
      <p:sp>
        <p:nvSpPr>
          <p:cNvPr id="306" name="Google Shape;306;p30"/>
          <p:cNvSpPr txBox="1"/>
          <p:nvPr/>
        </p:nvSpPr>
        <p:spPr>
          <a:xfrm>
            <a:off x="2072282" y="2470410"/>
            <a:ext cx="6583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lang="en-US" sz="1100">
                <a:solidFill>
                  <a:srgbClr val="FFFFFF"/>
                </a:solidFill>
                <a:latin typeface="Calibri"/>
                <a:ea typeface="Calibri"/>
                <a:cs typeface="Calibri"/>
                <a:sym typeface="Calibri"/>
              </a:rPr>
              <a:t>Answer in the Zoom poll window. We'll share the results in a moment.</a:t>
            </a:r>
            <a:endParaRPr sz="11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1" name="Shape 311"/>
        <p:cNvGrpSpPr/>
        <p:nvPr/>
      </p:nvGrpSpPr>
      <p:grpSpPr>
        <a:xfrm>
          <a:off x="0" y="0"/>
          <a:ext cx="0" cy="0"/>
          <a:chOff x="0" y="0"/>
          <a:chExt cx="0" cy="0"/>
        </a:xfrm>
      </p:grpSpPr>
      <p:sp>
        <p:nvSpPr>
          <p:cNvPr id="312" name="Google Shape;312;p31"/>
          <p:cNvSpPr/>
          <p:nvPr/>
        </p:nvSpPr>
        <p:spPr>
          <a:xfrm>
            <a:off x="502920" y="1417320"/>
            <a:ext cx="1188600" cy="1188600"/>
          </a:xfrm>
          <a:prstGeom prst="ellipse">
            <a:avLst/>
          </a:prstGeom>
          <a:solidFill>
            <a:srgbClr val="004D9B"/>
          </a:solidFill>
          <a:ln cap="flat" cmpd="sng" w="222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13" name="Google Shape;313;p31"/>
          <p:cNvPicPr preferRelativeResize="0"/>
          <p:nvPr/>
        </p:nvPicPr>
        <p:blipFill rotWithShape="1">
          <a:blip r:embed="rId3">
            <a:alphaModFix/>
          </a:blip>
          <a:srcRect b="0" l="0" r="0" t="0"/>
          <a:stretch/>
        </p:blipFill>
        <p:spPr>
          <a:xfrm>
            <a:off x="777240" y="1691640"/>
            <a:ext cx="640080" cy="640080"/>
          </a:xfrm>
          <a:prstGeom prst="rect">
            <a:avLst/>
          </a:prstGeom>
          <a:noFill/>
          <a:ln>
            <a:noFill/>
          </a:ln>
        </p:spPr>
      </p:pic>
      <p:sp>
        <p:nvSpPr>
          <p:cNvPr id="314" name="Google Shape;314;p31"/>
          <p:cNvSpPr txBox="1"/>
          <p:nvPr>
            <p:ph idx="4294967295"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FFFFFF"/>
                </a:solidFill>
                <a:latin typeface="Calibri"/>
                <a:ea typeface="Calibri"/>
                <a:cs typeface="Calibri"/>
                <a:sym typeface="Calibri"/>
              </a:rPr>
              <a:t>‹#›</a:t>
            </a:fld>
            <a:endParaRPr sz="900">
              <a:solidFill>
                <a:srgbClr val="FFFFFF"/>
              </a:solidFill>
              <a:latin typeface="Calibri"/>
              <a:ea typeface="Calibri"/>
              <a:cs typeface="Calibri"/>
              <a:sym typeface="Calibri"/>
            </a:endParaRPr>
          </a:p>
        </p:txBody>
      </p:sp>
      <p:sp>
        <p:nvSpPr>
          <p:cNvPr id="315" name="Google Shape;315;p31"/>
          <p:cNvSpPr txBox="1"/>
          <p:nvPr/>
        </p:nvSpPr>
        <p:spPr>
          <a:xfrm>
            <a:off x="1961000" y="3101425"/>
            <a:ext cx="6768900" cy="1835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chemeClr val="lt1"/>
              </a:buClr>
              <a:buSzPts val="1400"/>
              <a:buAutoNum type="alphaUcPeriod"/>
            </a:pPr>
            <a:r>
              <a:rPr b="1" lang="en-US">
                <a:solidFill>
                  <a:schemeClr val="lt1"/>
                </a:solidFill>
              </a:rPr>
              <a:t>Follow the document’s instructions</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Ask the user whether to follow them</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Treat the instructions as content and continue following approved rules</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Approve the request and notify someone afterward</a:t>
            </a:r>
            <a:endParaRPr sz="1700"/>
          </a:p>
        </p:txBody>
      </p:sp>
      <p:sp>
        <p:nvSpPr>
          <p:cNvPr id="316" name="Google Shape;316;p31"/>
          <p:cNvSpPr txBox="1"/>
          <p:nvPr/>
        </p:nvSpPr>
        <p:spPr>
          <a:xfrm>
            <a:off x="2103120" y="684120"/>
            <a:ext cx="65838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Georgia"/>
              <a:buNone/>
            </a:pPr>
            <a:r>
              <a:rPr b="1" lang="en-US" sz="1200" cap="small">
                <a:solidFill>
                  <a:srgbClr val="FFFFFF"/>
                </a:solidFill>
                <a:latin typeface="Georgia"/>
                <a:ea typeface="Georgia"/>
                <a:cs typeface="Georgia"/>
                <a:sym typeface="Georgia"/>
              </a:rPr>
              <a:t>Zoom poll  |  Privacy, data, and safe AI use</a:t>
            </a:r>
            <a:endParaRPr sz="1200">
              <a:solidFill>
                <a:schemeClr val="dk1"/>
              </a:solidFill>
              <a:latin typeface="Calibri"/>
              <a:ea typeface="Calibri"/>
              <a:cs typeface="Calibri"/>
              <a:sym typeface="Calibri"/>
            </a:endParaRPr>
          </a:p>
        </p:txBody>
      </p:sp>
      <p:sp>
        <p:nvSpPr>
          <p:cNvPr id="317" name="Google Shape;317;p31"/>
          <p:cNvSpPr txBox="1"/>
          <p:nvPr>
            <p:ph type="title"/>
          </p:nvPr>
        </p:nvSpPr>
        <p:spPr>
          <a:xfrm>
            <a:off x="2103120" y="1025345"/>
            <a:ext cx="6583800" cy="1188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FFFFFF"/>
              </a:buClr>
              <a:buSzPts val="2400"/>
              <a:buFont typeface="Georgia"/>
              <a:buNone/>
            </a:pPr>
            <a:r>
              <a:rPr lang="en-US"/>
              <a:t>If an AI agent retrieves a document containing instructions to bypass the approval process, how should it handle those instructions?</a:t>
            </a:r>
            <a:endParaRPr sz="2400"/>
          </a:p>
        </p:txBody>
      </p:sp>
      <p:sp>
        <p:nvSpPr>
          <p:cNvPr id="318" name="Google Shape;318;p31"/>
          <p:cNvSpPr txBox="1"/>
          <p:nvPr/>
        </p:nvSpPr>
        <p:spPr>
          <a:xfrm>
            <a:off x="2103132" y="2605925"/>
            <a:ext cx="6583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lang="en-US" sz="1100">
                <a:solidFill>
                  <a:srgbClr val="FFFFFF"/>
                </a:solidFill>
                <a:latin typeface="Calibri"/>
                <a:ea typeface="Calibri"/>
                <a:cs typeface="Calibri"/>
                <a:sym typeface="Calibri"/>
              </a:rPr>
              <a:t>Answer in the Zoom poll window. We'll share the results in a moment.</a:t>
            </a:r>
            <a:endParaRPr sz="11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3" name="Shape 323"/>
        <p:cNvGrpSpPr/>
        <p:nvPr/>
      </p:nvGrpSpPr>
      <p:grpSpPr>
        <a:xfrm>
          <a:off x="0" y="0"/>
          <a:ext cx="0" cy="0"/>
          <a:chOff x="0" y="0"/>
          <a:chExt cx="0" cy="0"/>
        </a:xfrm>
      </p:grpSpPr>
      <p:sp>
        <p:nvSpPr>
          <p:cNvPr id="324" name="Google Shape;324;p32"/>
          <p:cNvSpPr/>
          <p:nvPr/>
        </p:nvSpPr>
        <p:spPr>
          <a:xfrm>
            <a:off x="502920" y="1417320"/>
            <a:ext cx="1188600" cy="1188600"/>
          </a:xfrm>
          <a:prstGeom prst="ellipse">
            <a:avLst/>
          </a:prstGeom>
          <a:solidFill>
            <a:srgbClr val="004D9B"/>
          </a:solidFill>
          <a:ln cap="flat" cmpd="sng" w="222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25" name="Google Shape;325;p32"/>
          <p:cNvPicPr preferRelativeResize="0"/>
          <p:nvPr/>
        </p:nvPicPr>
        <p:blipFill rotWithShape="1">
          <a:blip r:embed="rId3">
            <a:alphaModFix/>
          </a:blip>
          <a:srcRect b="0" l="0" r="0" t="0"/>
          <a:stretch/>
        </p:blipFill>
        <p:spPr>
          <a:xfrm>
            <a:off x="777240" y="1691640"/>
            <a:ext cx="640080" cy="640080"/>
          </a:xfrm>
          <a:prstGeom prst="rect">
            <a:avLst/>
          </a:prstGeom>
          <a:noFill/>
          <a:ln>
            <a:noFill/>
          </a:ln>
        </p:spPr>
      </p:pic>
      <p:sp>
        <p:nvSpPr>
          <p:cNvPr id="326" name="Google Shape;326;p32"/>
          <p:cNvSpPr txBox="1"/>
          <p:nvPr>
            <p:ph idx="4294967295" type="sldNum"/>
          </p:nvPr>
        </p:nvSpPr>
        <p:spPr>
          <a:xfrm>
            <a:off x="8138160" y="4773168"/>
            <a:ext cx="54870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FFFFFF"/>
                </a:solidFill>
                <a:latin typeface="Calibri"/>
                <a:ea typeface="Calibri"/>
                <a:cs typeface="Calibri"/>
                <a:sym typeface="Calibri"/>
              </a:rPr>
              <a:t>‹#›</a:t>
            </a:fld>
            <a:endParaRPr sz="900">
              <a:solidFill>
                <a:srgbClr val="FFFFFF"/>
              </a:solidFill>
              <a:latin typeface="Calibri"/>
              <a:ea typeface="Calibri"/>
              <a:cs typeface="Calibri"/>
              <a:sym typeface="Calibri"/>
            </a:endParaRPr>
          </a:p>
        </p:txBody>
      </p:sp>
      <p:sp>
        <p:nvSpPr>
          <p:cNvPr id="327" name="Google Shape;327;p32"/>
          <p:cNvSpPr txBox="1"/>
          <p:nvPr/>
        </p:nvSpPr>
        <p:spPr>
          <a:xfrm>
            <a:off x="1961000" y="3101425"/>
            <a:ext cx="6768900" cy="1835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chemeClr val="lt1"/>
              </a:buClr>
              <a:buSzPts val="1400"/>
              <a:buAutoNum type="alphaUcPeriod"/>
            </a:pPr>
            <a:r>
              <a:rPr b="1" lang="en-US">
                <a:solidFill>
                  <a:schemeClr val="lt1"/>
                </a:solidFill>
              </a:rPr>
              <a:t>Every departmental file</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Only the information and tools required for its task</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Full access with instructions to be careful</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The same access as its developer</a:t>
            </a:r>
            <a:endParaRPr sz="1700"/>
          </a:p>
        </p:txBody>
      </p:sp>
      <p:sp>
        <p:nvSpPr>
          <p:cNvPr id="328" name="Google Shape;328;p32"/>
          <p:cNvSpPr txBox="1"/>
          <p:nvPr/>
        </p:nvSpPr>
        <p:spPr>
          <a:xfrm>
            <a:off x="2103120" y="684120"/>
            <a:ext cx="65838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Georgia"/>
              <a:buNone/>
            </a:pPr>
            <a:r>
              <a:rPr b="1" lang="en-US" sz="1200" cap="small">
                <a:solidFill>
                  <a:srgbClr val="FFFFFF"/>
                </a:solidFill>
                <a:latin typeface="Georgia"/>
                <a:ea typeface="Georgia"/>
                <a:cs typeface="Georgia"/>
                <a:sym typeface="Georgia"/>
              </a:rPr>
              <a:t>Zoom poll  |  Privacy, data, and safe AI use</a:t>
            </a:r>
            <a:endParaRPr sz="1200">
              <a:solidFill>
                <a:schemeClr val="dk1"/>
              </a:solidFill>
              <a:latin typeface="Calibri"/>
              <a:ea typeface="Calibri"/>
              <a:cs typeface="Calibri"/>
              <a:sym typeface="Calibri"/>
            </a:endParaRPr>
          </a:p>
        </p:txBody>
      </p:sp>
      <p:sp>
        <p:nvSpPr>
          <p:cNvPr id="329" name="Google Shape;329;p32"/>
          <p:cNvSpPr txBox="1"/>
          <p:nvPr>
            <p:ph type="title"/>
          </p:nvPr>
        </p:nvSpPr>
        <p:spPr>
          <a:xfrm>
            <a:off x="2103120" y="1025345"/>
            <a:ext cx="6583800" cy="1188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FFFFFF"/>
              </a:buClr>
              <a:buSzPts val="2400"/>
              <a:buFont typeface="Georgia"/>
              <a:buNone/>
            </a:pPr>
            <a:r>
              <a:rPr lang="en-US"/>
              <a:t>Campus Events Helper AI agent is being configured to help users find information about campus events. What level of access should the agent be granted?</a:t>
            </a:r>
            <a:endParaRPr sz="2400"/>
          </a:p>
        </p:txBody>
      </p:sp>
      <p:sp>
        <p:nvSpPr>
          <p:cNvPr id="330" name="Google Shape;330;p32"/>
          <p:cNvSpPr txBox="1"/>
          <p:nvPr/>
        </p:nvSpPr>
        <p:spPr>
          <a:xfrm>
            <a:off x="2103132" y="2605925"/>
            <a:ext cx="6583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lang="en-US" sz="1100">
                <a:solidFill>
                  <a:srgbClr val="FFFFFF"/>
                </a:solidFill>
                <a:latin typeface="Calibri"/>
                <a:ea typeface="Calibri"/>
                <a:cs typeface="Calibri"/>
                <a:sym typeface="Calibri"/>
              </a:rPr>
              <a:t>Answer in the Zoom poll window. We'll share the results in a moment.</a:t>
            </a:r>
            <a:endParaRPr sz="11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3"/>
          <p:cNvSpPr txBox="1"/>
          <p:nvPr>
            <p:ph type="title"/>
          </p:nvPr>
        </p:nvSpPr>
        <p:spPr>
          <a:xfrm>
            <a:off x="457200" y="713232"/>
            <a:ext cx="8229600" cy="56692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600"/>
              <a:buFont typeface="Georgia"/>
              <a:buNone/>
            </a:pPr>
            <a:r>
              <a:rPr b="1" lang="en-US" sz="2600" cap="small">
                <a:solidFill>
                  <a:srgbClr val="004D9B"/>
                </a:solidFill>
                <a:latin typeface="Georgia"/>
                <a:ea typeface="Georgia"/>
                <a:cs typeface="Georgia"/>
                <a:sym typeface="Georgia"/>
              </a:rPr>
              <a:t>The Language of AI</a:t>
            </a:r>
            <a:endParaRPr sz="2600"/>
          </a:p>
        </p:txBody>
      </p:sp>
      <p:sp>
        <p:nvSpPr>
          <p:cNvPr id="337" name="Google Shape;337;p33"/>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Module 4  |  Rob Smith</a:t>
            </a:r>
            <a:endParaRPr sz="1200">
              <a:solidFill>
                <a:schemeClr val="dk1"/>
              </a:solidFill>
              <a:latin typeface="Calibri"/>
              <a:ea typeface="Calibri"/>
              <a:cs typeface="Calibri"/>
              <a:sym typeface="Calibri"/>
            </a:endParaRPr>
          </a:p>
        </p:txBody>
      </p:sp>
      <p:sp>
        <p:nvSpPr>
          <p:cNvPr id="338" name="Google Shape;338;p33"/>
          <p:cNvSpPr/>
          <p:nvPr/>
        </p:nvSpPr>
        <p:spPr>
          <a:xfrm>
            <a:off x="457200" y="1463040"/>
            <a:ext cx="4160520" cy="2743200"/>
          </a:xfrm>
          <a:prstGeom prst="roundRect">
            <a:avLst>
              <a:gd fmla="val 266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 name="Google Shape;339;p33"/>
          <p:cNvSpPr/>
          <p:nvPr/>
        </p:nvSpPr>
        <p:spPr>
          <a:xfrm>
            <a:off x="731520" y="1691640"/>
            <a:ext cx="640080" cy="64008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 name="Google Shape;340;p33"/>
          <p:cNvSpPr txBox="1"/>
          <p:nvPr/>
        </p:nvSpPr>
        <p:spPr>
          <a:xfrm>
            <a:off x="731520" y="1691640"/>
            <a:ext cx="6400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2200"/>
              <a:buFont typeface="Georgia"/>
              <a:buNone/>
            </a:pPr>
            <a:r>
              <a:rPr b="1" lang="en-US" sz="2200">
                <a:solidFill>
                  <a:srgbClr val="004D9B"/>
                </a:solidFill>
                <a:latin typeface="Georgia"/>
                <a:ea typeface="Georgia"/>
                <a:cs typeface="Georgia"/>
                <a:sym typeface="Georgia"/>
              </a:rPr>
              <a:t>4</a:t>
            </a:r>
            <a:endParaRPr sz="2200">
              <a:solidFill>
                <a:schemeClr val="dk1"/>
              </a:solidFill>
              <a:latin typeface="Calibri"/>
              <a:ea typeface="Calibri"/>
              <a:cs typeface="Calibri"/>
              <a:sym typeface="Calibri"/>
            </a:endParaRPr>
          </a:p>
        </p:txBody>
      </p:sp>
      <p:sp>
        <p:nvSpPr>
          <p:cNvPr id="341" name="Google Shape;341;p33"/>
          <p:cNvSpPr txBox="1"/>
          <p:nvPr/>
        </p:nvSpPr>
        <p:spPr>
          <a:xfrm>
            <a:off x="731520" y="2514600"/>
            <a:ext cx="3611880"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900"/>
              <a:buFont typeface="Georgia"/>
              <a:buNone/>
            </a:pPr>
            <a:r>
              <a:rPr i="1" lang="en-US" sz="1900">
                <a:solidFill>
                  <a:srgbClr val="004D9B"/>
                </a:solidFill>
                <a:latin typeface="Georgia"/>
                <a:ea typeface="Georgia"/>
                <a:cs typeface="Georgia"/>
                <a:sym typeface="Georgia"/>
              </a:rPr>
              <a:t>The model is the engine. The interface is the car.</a:t>
            </a:r>
            <a:endParaRPr sz="1900">
              <a:solidFill>
                <a:schemeClr val="dk1"/>
              </a:solidFill>
              <a:latin typeface="Calibri"/>
              <a:ea typeface="Calibri"/>
              <a:cs typeface="Calibri"/>
              <a:sym typeface="Calibri"/>
            </a:endParaRPr>
          </a:p>
        </p:txBody>
      </p:sp>
      <p:sp>
        <p:nvSpPr>
          <p:cNvPr id="342" name="Google Shape;342;p33"/>
          <p:cNvSpPr txBox="1"/>
          <p:nvPr/>
        </p:nvSpPr>
        <p:spPr>
          <a:xfrm>
            <a:off x="5029200" y="1463040"/>
            <a:ext cx="3657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600"/>
              <a:buFont typeface="Calibri"/>
              <a:buNone/>
            </a:pPr>
            <a:r>
              <a:rPr b="1" lang="en-US" sz="1600">
                <a:solidFill>
                  <a:srgbClr val="004D9B"/>
                </a:solidFill>
                <a:latin typeface="Calibri"/>
                <a:ea typeface="Calibri"/>
                <a:cs typeface="Calibri"/>
                <a:sym typeface="Calibri"/>
              </a:rPr>
              <a:t>Inside the module</a:t>
            </a:r>
            <a:endParaRPr sz="1600">
              <a:solidFill>
                <a:schemeClr val="dk1"/>
              </a:solidFill>
              <a:latin typeface="Calibri"/>
              <a:ea typeface="Calibri"/>
              <a:cs typeface="Calibri"/>
              <a:sym typeface="Calibri"/>
            </a:endParaRPr>
          </a:p>
        </p:txBody>
      </p:sp>
      <p:sp>
        <p:nvSpPr>
          <p:cNvPr id="343" name="Google Shape;343;p33"/>
          <p:cNvSpPr/>
          <p:nvPr/>
        </p:nvSpPr>
        <p:spPr>
          <a:xfrm>
            <a:off x="5029200" y="1938528"/>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33"/>
          <p:cNvSpPr txBox="1"/>
          <p:nvPr/>
        </p:nvSpPr>
        <p:spPr>
          <a:xfrm>
            <a:off x="5029200" y="1938528"/>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1</a:t>
            </a:r>
            <a:endParaRPr sz="1200">
              <a:solidFill>
                <a:schemeClr val="dk1"/>
              </a:solidFill>
              <a:latin typeface="Calibri"/>
              <a:ea typeface="Calibri"/>
              <a:cs typeface="Calibri"/>
              <a:sym typeface="Calibri"/>
            </a:endParaRPr>
          </a:p>
        </p:txBody>
      </p:sp>
      <p:sp>
        <p:nvSpPr>
          <p:cNvPr id="345" name="Google Shape;345;p33"/>
          <p:cNvSpPr txBox="1"/>
          <p:nvPr/>
        </p:nvSpPr>
        <p:spPr>
          <a:xfrm>
            <a:off x="5504688" y="1883664"/>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Models, interfaces, and system prompts</a:t>
            </a:r>
            <a:endParaRPr sz="1400">
              <a:solidFill>
                <a:schemeClr val="dk1"/>
              </a:solidFill>
              <a:latin typeface="Calibri"/>
              <a:ea typeface="Calibri"/>
              <a:cs typeface="Calibri"/>
              <a:sym typeface="Calibri"/>
            </a:endParaRPr>
          </a:p>
        </p:txBody>
      </p:sp>
      <p:sp>
        <p:nvSpPr>
          <p:cNvPr id="346" name="Google Shape;346;p33"/>
          <p:cNvSpPr/>
          <p:nvPr/>
        </p:nvSpPr>
        <p:spPr>
          <a:xfrm>
            <a:off x="5029200" y="2688336"/>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7" name="Google Shape;347;p33"/>
          <p:cNvSpPr txBox="1"/>
          <p:nvPr/>
        </p:nvSpPr>
        <p:spPr>
          <a:xfrm>
            <a:off x="5029200" y="2688336"/>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2</a:t>
            </a:r>
            <a:endParaRPr sz="1200">
              <a:solidFill>
                <a:schemeClr val="dk1"/>
              </a:solidFill>
              <a:latin typeface="Calibri"/>
              <a:ea typeface="Calibri"/>
              <a:cs typeface="Calibri"/>
              <a:sym typeface="Calibri"/>
            </a:endParaRPr>
          </a:p>
        </p:txBody>
      </p:sp>
      <p:sp>
        <p:nvSpPr>
          <p:cNvPr id="348" name="Google Shape;348;p33"/>
          <p:cNvSpPr txBox="1"/>
          <p:nvPr/>
        </p:nvSpPr>
        <p:spPr>
          <a:xfrm>
            <a:off x="5504688" y="2633472"/>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Fast, everyday, and reasoning models</a:t>
            </a:r>
            <a:endParaRPr sz="1400">
              <a:solidFill>
                <a:schemeClr val="dk1"/>
              </a:solidFill>
              <a:latin typeface="Calibri"/>
              <a:ea typeface="Calibri"/>
              <a:cs typeface="Calibri"/>
              <a:sym typeface="Calibri"/>
            </a:endParaRPr>
          </a:p>
        </p:txBody>
      </p:sp>
      <p:sp>
        <p:nvSpPr>
          <p:cNvPr id="349" name="Google Shape;349;p33"/>
          <p:cNvSpPr/>
          <p:nvPr/>
        </p:nvSpPr>
        <p:spPr>
          <a:xfrm>
            <a:off x="5029200" y="3438144"/>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p33"/>
          <p:cNvSpPr txBox="1"/>
          <p:nvPr/>
        </p:nvSpPr>
        <p:spPr>
          <a:xfrm>
            <a:off x="5029200" y="3438144"/>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3</a:t>
            </a:r>
            <a:endParaRPr sz="1200">
              <a:solidFill>
                <a:schemeClr val="dk1"/>
              </a:solidFill>
              <a:latin typeface="Calibri"/>
              <a:ea typeface="Calibri"/>
              <a:cs typeface="Calibri"/>
              <a:sym typeface="Calibri"/>
            </a:endParaRPr>
          </a:p>
        </p:txBody>
      </p:sp>
      <p:sp>
        <p:nvSpPr>
          <p:cNvPr id="351" name="Google Shape;351;p33"/>
          <p:cNvSpPr txBox="1"/>
          <p:nvPr/>
        </p:nvSpPr>
        <p:spPr>
          <a:xfrm>
            <a:off x="5504688" y="3383280"/>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Four questions for picking one, and the question that comes first</a:t>
            </a:r>
            <a:endParaRPr sz="1400">
              <a:solidFill>
                <a:schemeClr val="dk1"/>
              </a:solidFill>
              <a:latin typeface="Calibri"/>
              <a:ea typeface="Calibri"/>
              <a:cs typeface="Calibri"/>
              <a:sym typeface="Calibri"/>
            </a:endParaRPr>
          </a:p>
        </p:txBody>
      </p:sp>
      <p:sp>
        <p:nvSpPr>
          <p:cNvPr id="352" name="Google Shape;352;p33"/>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4"/>
          <p:cNvSpPr txBox="1"/>
          <p:nvPr>
            <p:ph type="title"/>
          </p:nvPr>
        </p:nvSpPr>
        <p:spPr>
          <a:xfrm>
            <a:off x="457200" y="713232"/>
            <a:ext cx="8229600" cy="567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Module 4: The Language of AI</a:t>
            </a:r>
            <a:endParaRPr/>
          </a:p>
        </p:txBody>
      </p:sp>
      <p:pic>
        <p:nvPicPr>
          <p:cNvPr id="358" name="Google Shape;358;p34" title="Episode 1, Module 4 - The Language of AI.mp4">
            <a:hlinkClick r:id="rId3"/>
          </p:cNvPr>
          <p:cNvPicPr preferRelativeResize="0"/>
          <p:nvPr/>
        </p:nvPicPr>
        <p:blipFill>
          <a:blip r:embed="rId4">
            <a:alphaModFix/>
          </a:blip>
          <a:stretch>
            <a:fillRect/>
          </a:stretch>
        </p:blipFill>
        <p:spPr>
          <a:xfrm>
            <a:off x="163950" y="1228232"/>
            <a:ext cx="6326165" cy="3558468"/>
          </a:xfrm>
          <a:prstGeom prst="rect">
            <a:avLst/>
          </a:prstGeom>
          <a:noFill/>
          <a:ln>
            <a:noFill/>
          </a:ln>
        </p:spPr>
      </p:pic>
      <p:sp>
        <p:nvSpPr>
          <p:cNvPr id="359" name="Google Shape;359;p34"/>
          <p:cNvSpPr txBox="1"/>
          <p:nvPr/>
        </p:nvSpPr>
        <p:spPr>
          <a:xfrm>
            <a:off x="6611425" y="1519925"/>
            <a:ext cx="2363700" cy="147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What are these “Models” I keep hearing </a:t>
            </a:r>
            <a:r>
              <a:rPr lang="en-US" sz="2000"/>
              <a:t>everyone talk about?</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1000"/>
                                        <p:tgtEl>
                                          <p:spTgt spid="3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5"/>
          <p:cNvSpPr/>
          <p:nvPr/>
        </p:nvSpPr>
        <p:spPr>
          <a:xfrm>
            <a:off x="502920" y="1417320"/>
            <a:ext cx="1188720" cy="1188720"/>
          </a:xfrm>
          <a:prstGeom prst="ellipse">
            <a:avLst/>
          </a:prstGeom>
          <a:solidFill>
            <a:srgbClr val="004D9B"/>
          </a:solidFill>
          <a:ln cap="flat" cmpd="sng" w="222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66" name="Google Shape;366;p35"/>
          <p:cNvPicPr preferRelativeResize="0"/>
          <p:nvPr/>
        </p:nvPicPr>
        <p:blipFill rotWithShape="1">
          <a:blip r:embed="rId3">
            <a:alphaModFix/>
          </a:blip>
          <a:srcRect b="0" l="0" r="0" t="0"/>
          <a:stretch/>
        </p:blipFill>
        <p:spPr>
          <a:xfrm>
            <a:off x="777240" y="1691640"/>
            <a:ext cx="640080" cy="640080"/>
          </a:xfrm>
          <a:prstGeom prst="rect">
            <a:avLst/>
          </a:prstGeom>
          <a:noFill/>
          <a:ln>
            <a:noFill/>
          </a:ln>
        </p:spPr>
      </p:pic>
      <p:sp>
        <p:nvSpPr>
          <p:cNvPr id="367" name="Google Shape;367;p35"/>
          <p:cNvSpPr txBox="1"/>
          <p:nvPr/>
        </p:nvSpPr>
        <p:spPr>
          <a:xfrm>
            <a:off x="2103120" y="1078120"/>
            <a:ext cx="65838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Georgia"/>
              <a:buNone/>
            </a:pPr>
            <a:r>
              <a:rPr b="1" lang="en-US" sz="1200" cap="small">
                <a:solidFill>
                  <a:srgbClr val="FFFFFF"/>
                </a:solidFill>
                <a:latin typeface="Georgia"/>
                <a:ea typeface="Georgia"/>
                <a:cs typeface="Georgia"/>
                <a:sym typeface="Georgia"/>
              </a:rPr>
              <a:t>Zoom poll  |  The language of AI</a:t>
            </a:r>
            <a:endParaRPr sz="1200">
              <a:solidFill>
                <a:schemeClr val="dk1"/>
              </a:solidFill>
              <a:latin typeface="Calibri"/>
              <a:ea typeface="Calibri"/>
              <a:cs typeface="Calibri"/>
              <a:sym typeface="Calibri"/>
            </a:endParaRPr>
          </a:p>
        </p:txBody>
      </p:sp>
      <p:sp>
        <p:nvSpPr>
          <p:cNvPr id="368" name="Google Shape;368;p35"/>
          <p:cNvSpPr txBox="1"/>
          <p:nvPr>
            <p:ph type="title"/>
          </p:nvPr>
        </p:nvSpPr>
        <p:spPr>
          <a:xfrm>
            <a:off x="2072270" y="1455145"/>
            <a:ext cx="6583800" cy="1188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FFFFFF"/>
              </a:buClr>
              <a:buSzPts val="2400"/>
              <a:buFont typeface="Georgia"/>
              <a:buNone/>
            </a:pPr>
            <a:r>
              <a:rPr lang="en-US"/>
              <a:t>What I find most confusing or frustrating when talking about AI is:</a:t>
            </a:r>
            <a:endParaRPr sz="2400"/>
          </a:p>
        </p:txBody>
      </p:sp>
      <p:sp>
        <p:nvSpPr>
          <p:cNvPr id="369" name="Google Shape;369;p35"/>
          <p:cNvSpPr txBox="1"/>
          <p:nvPr/>
        </p:nvSpPr>
        <p:spPr>
          <a:xfrm>
            <a:off x="2072282" y="2331725"/>
            <a:ext cx="6583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lang="en-US" sz="1100">
                <a:solidFill>
                  <a:srgbClr val="FFFFFF"/>
                </a:solidFill>
                <a:latin typeface="Calibri"/>
                <a:ea typeface="Calibri"/>
                <a:cs typeface="Calibri"/>
                <a:sym typeface="Calibri"/>
              </a:rPr>
              <a:t>Answer in the Zoom poll window. We'll share the results in a moment.</a:t>
            </a:r>
            <a:endParaRPr sz="1100">
              <a:solidFill>
                <a:schemeClr val="dk1"/>
              </a:solidFill>
              <a:latin typeface="Calibri"/>
              <a:ea typeface="Calibri"/>
              <a:cs typeface="Calibri"/>
              <a:sym typeface="Calibri"/>
            </a:endParaRPr>
          </a:p>
        </p:txBody>
      </p:sp>
      <p:sp>
        <p:nvSpPr>
          <p:cNvPr id="370" name="Google Shape;370;p35"/>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FFFFFF"/>
                </a:solidFill>
                <a:latin typeface="Calibri"/>
                <a:ea typeface="Calibri"/>
                <a:cs typeface="Calibri"/>
                <a:sym typeface="Calibri"/>
              </a:rPr>
              <a:t>‹#›</a:t>
            </a:fld>
            <a:endParaRPr sz="900">
              <a:solidFill>
                <a:srgbClr val="FFFFFF"/>
              </a:solidFill>
              <a:latin typeface="Calibri"/>
              <a:ea typeface="Calibri"/>
              <a:cs typeface="Calibri"/>
              <a:sym typeface="Calibri"/>
            </a:endParaRPr>
          </a:p>
        </p:txBody>
      </p:sp>
      <p:sp>
        <p:nvSpPr>
          <p:cNvPr id="371" name="Google Shape;371;p35"/>
          <p:cNvSpPr txBox="1"/>
          <p:nvPr/>
        </p:nvSpPr>
        <p:spPr>
          <a:xfrm>
            <a:off x="1918025" y="2792175"/>
            <a:ext cx="6124200" cy="1835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chemeClr val="lt1"/>
              </a:buClr>
              <a:buSzPts val="1400"/>
              <a:buAutoNum type="alphaUcPeriod"/>
            </a:pPr>
            <a:r>
              <a:rPr b="1" lang="en-US">
                <a:solidFill>
                  <a:schemeClr val="lt1"/>
                </a:solidFill>
              </a:rPr>
              <a:t>The jargon (models, agents, tokens, and the rest)</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The hype and the doom, with not much in between</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How fast it changes, so what I learn goes out of date quickly</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Not knowing what my campus actually allows</a:t>
            </a:r>
            <a:endParaRPr b="1">
              <a:solidFill>
                <a:schemeClr val="lt1"/>
              </a:solidFill>
            </a:endParaRPr>
          </a:p>
          <a:p>
            <a:pPr indent="-317500" lvl="0" marL="457200" rtl="0" algn="l">
              <a:lnSpc>
                <a:spcPct val="115000"/>
              </a:lnSpc>
              <a:spcBef>
                <a:spcPts val="0"/>
              </a:spcBef>
              <a:spcAft>
                <a:spcPts val="0"/>
              </a:spcAft>
              <a:buClr>
                <a:schemeClr val="lt1"/>
              </a:buClr>
              <a:buSzPts val="1400"/>
              <a:buAutoNum type="alphaUcPeriod"/>
            </a:pPr>
            <a:r>
              <a:rPr b="1" lang="en-US">
                <a:solidFill>
                  <a:schemeClr val="lt1"/>
                </a:solidFill>
              </a:rPr>
              <a:t>Feeling like I keep </a:t>
            </a:r>
            <a:r>
              <a:rPr b="1" lang="en-US">
                <a:solidFill>
                  <a:schemeClr val="lt1"/>
                </a:solidFill>
              </a:rPr>
              <a:t>falling</a:t>
            </a:r>
            <a:r>
              <a:rPr b="1" lang="en-US">
                <a:solidFill>
                  <a:schemeClr val="lt1"/>
                </a:solidFill>
              </a:rPr>
              <a:t> further and further behind</a:t>
            </a:r>
            <a:endParaRPr sz="17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6"/>
          <p:cNvSpPr txBox="1"/>
          <p:nvPr>
            <p:ph type="title"/>
          </p:nvPr>
        </p:nvSpPr>
        <p:spPr>
          <a:xfrm>
            <a:off x="457200" y="713232"/>
            <a:ext cx="8229600" cy="56692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600"/>
              <a:buFont typeface="Georgia"/>
              <a:buNone/>
            </a:pPr>
            <a:r>
              <a:rPr b="1" lang="en-US" sz="2600" cap="small">
                <a:solidFill>
                  <a:srgbClr val="004D9B"/>
                </a:solidFill>
                <a:latin typeface="Georgia"/>
                <a:ea typeface="Georgia"/>
                <a:cs typeface="Georgia"/>
                <a:sym typeface="Georgia"/>
              </a:rPr>
              <a:t>Writing Effective Prompts</a:t>
            </a:r>
            <a:endParaRPr sz="2600"/>
          </a:p>
        </p:txBody>
      </p:sp>
      <p:sp>
        <p:nvSpPr>
          <p:cNvPr id="378" name="Google Shape;378;p36"/>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Module 5  |  Rob Smith</a:t>
            </a:r>
            <a:endParaRPr sz="1200">
              <a:solidFill>
                <a:schemeClr val="dk1"/>
              </a:solidFill>
              <a:latin typeface="Calibri"/>
              <a:ea typeface="Calibri"/>
              <a:cs typeface="Calibri"/>
              <a:sym typeface="Calibri"/>
            </a:endParaRPr>
          </a:p>
        </p:txBody>
      </p:sp>
      <p:sp>
        <p:nvSpPr>
          <p:cNvPr id="379" name="Google Shape;379;p36"/>
          <p:cNvSpPr/>
          <p:nvPr/>
        </p:nvSpPr>
        <p:spPr>
          <a:xfrm>
            <a:off x="457200" y="1463040"/>
            <a:ext cx="4160520" cy="2743200"/>
          </a:xfrm>
          <a:prstGeom prst="roundRect">
            <a:avLst>
              <a:gd fmla="val 266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36"/>
          <p:cNvSpPr/>
          <p:nvPr/>
        </p:nvSpPr>
        <p:spPr>
          <a:xfrm>
            <a:off x="731520" y="1691640"/>
            <a:ext cx="640080" cy="64008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1" name="Google Shape;381;p36"/>
          <p:cNvSpPr txBox="1"/>
          <p:nvPr/>
        </p:nvSpPr>
        <p:spPr>
          <a:xfrm>
            <a:off x="731520" y="1691640"/>
            <a:ext cx="6400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2200"/>
              <a:buFont typeface="Georgia"/>
              <a:buNone/>
            </a:pPr>
            <a:r>
              <a:rPr b="1" lang="en-US" sz="2200">
                <a:solidFill>
                  <a:srgbClr val="004D9B"/>
                </a:solidFill>
                <a:latin typeface="Georgia"/>
                <a:ea typeface="Georgia"/>
                <a:cs typeface="Georgia"/>
                <a:sym typeface="Georgia"/>
              </a:rPr>
              <a:t>5</a:t>
            </a:r>
            <a:endParaRPr sz="2200">
              <a:solidFill>
                <a:schemeClr val="dk1"/>
              </a:solidFill>
              <a:latin typeface="Calibri"/>
              <a:ea typeface="Calibri"/>
              <a:cs typeface="Calibri"/>
              <a:sym typeface="Calibri"/>
            </a:endParaRPr>
          </a:p>
        </p:txBody>
      </p:sp>
      <p:sp>
        <p:nvSpPr>
          <p:cNvPr id="382" name="Google Shape;382;p36"/>
          <p:cNvSpPr txBox="1"/>
          <p:nvPr/>
        </p:nvSpPr>
        <p:spPr>
          <a:xfrm>
            <a:off x="731520" y="2514600"/>
            <a:ext cx="3611880"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900"/>
              <a:buFont typeface="Georgia"/>
              <a:buNone/>
            </a:pPr>
            <a:r>
              <a:rPr i="1" lang="en-US" sz="1900">
                <a:solidFill>
                  <a:srgbClr val="004D9B"/>
                </a:solidFill>
                <a:latin typeface="Georgia"/>
                <a:ea typeface="Georgia"/>
                <a:cs typeface="Georgia"/>
                <a:sym typeface="Georgia"/>
              </a:rPr>
              <a:t>If you can write a clear assignment sheet, you can write a clear prompt.</a:t>
            </a:r>
            <a:endParaRPr sz="1900">
              <a:solidFill>
                <a:schemeClr val="dk1"/>
              </a:solidFill>
              <a:latin typeface="Calibri"/>
              <a:ea typeface="Calibri"/>
              <a:cs typeface="Calibri"/>
              <a:sym typeface="Calibri"/>
            </a:endParaRPr>
          </a:p>
        </p:txBody>
      </p:sp>
      <p:sp>
        <p:nvSpPr>
          <p:cNvPr id="383" name="Google Shape;383;p36"/>
          <p:cNvSpPr txBox="1"/>
          <p:nvPr/>
        </p:nvSpPr>
        <p:spPr>
          <a:xfrm>
            <a:off x="5029200" y="1463040"/>
            <a:ext cx="3657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600"/>
              <a:buFont typeface="Calibri"/>
              <a:buNone/>
            </a:pPr>
            <a:r>
              <a:rPr b="1" lang="en-US" sz="1600">
                <a:solidFill>
                  <a:srgbClr val="004D9B"/>
                </a:solidFill>
                <a:latin typeface="Calibri"/>
                <a:ea typeface="Calibri"/>
                <a:cs typeface="Calibri"/>
                <a:sym typeface="Calibri"/>
              </a:rPr>
              <a:t>Inside the module</a:t>
            </a:r>
            <a:endParaRPr sz="1600">
              <a:solidFill>
                <a:schemeClr val="dk1"/>
              </a:solidFill>
              <a:latin typeface="Calibri"/>
              <a:ea typeface="Calibri"/>
              <a:cs typeface="Calibri"/>
              <a:sym typeface="Calibri"/>
            </a:endParaRPr>
          </a:p>
        </p:txBody>
      </p:sp>
      <p:sp>
        <p:nvSpPr>
          <p:cNvPr id="384" name="Google Shape;384;p36"/>
          <p:cNvSpPr/>
          <p:nvPr/>
        </p:nvSpPr>
        <p:spPr>
          <a:xfrm>
            <a:off x="5029200" y="1938528"/>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p36"/>
          <p:cNvSpPr txBox="1"/>
          <p:nvPr/>
        </p:nvSpPr>
        <p:spPr>
          <a:xfrm>
            <a:off x="5029200" y="1938528"/>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1</a:t>
            </a:r>
            <a:endParaRPr sz="1200">
              <a:solidFill>
                <a:schemeClr val="dk1"/>
              </a:solidFill>
              <a:latin typeface="Calibri"/>
              <a:ea typeface="Calibri"/>
              <a:cs typeface="Calibri"/>
              <a:sym typeface="Calibri"/>
            </a:endParaRPr>
          </a:p>
        </p:txBody>
      </p:sp>
      <p:sp>
        <p:nvSpPr>
          <p:cNvPr id="386" name="Google Shape;386;p36"/>
          <p:cNvSpPr txBox="1"/>
          <p:nvPr/>
        </p:nvSpPr>
        <p:spPr>
          <a:xfrm>
            <a:off x="5504688" y="1883664"/>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Four pieces: context, task, constraints, and format</a:t>
            </a:r>
            <a:endParaRPr sz="1400">
              <a:solidFill>
                <a:schemeClr val="dk1"/>
              </a:solidFill>
              <a:latin typeface="Calibri"/>
              <a:ea typeface="Calibri"/>
              <a:cs typeface="Calibri"/>
              <a:sym typeface="Calibri"/>
            </a:endParaRPr>
          </a:p>
        </p:txBody>
      </p:sp>
      <p:sp>
        <p:nvSpPr>
          <p:cNvPr id="387" name="Google Shape;387;p36"/>
          <p:cNvSpPr/>
          <p:nvPr/>
        </p:nvSpPr>
        <p:spPr>
          <a:xfrm>
            <a:off x="5029200" y="2688336"/>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 name="Google Shape;388;p36"/>
          <p:cNvSpPr txBox="1"/>
          <p:nvPr/>
        </p:nvSpPr>
        <p:spPr>
          <a:xfrm>
            <a:off x="5029200" y="2688336"/>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2</a:t>
            </a:r>
            <a:endParaRPr sz="1200">
              <a:solidFill>
                <a:schemeClr val="dk1"/>
              </a:solidFill>
              <a:latin typeface="Calibri"/>
              <a:ea typeface="Calibri"/>
              <a:cs typeface="Calibri"/>
              <a:sym typeface="Calibri"/>
            </a:endParaRPr>
          </a:p>
        </p:txBody>
      </p:sp>
      <p:sp>
        <p:nvSpPr>
          <p:cNvPr id="389" name="Google Shape;389;p36"/>
          <p:cNvSpPr txBox="1"/>
          <p:nvPr/>
        </p:nvSpPr>
        <p:spPr>
          <a:xfrm>
            <a:off x="5504688" y="2633472"/>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Moves that carry over from tool to tool</a:t>
            </a:r>
            <a:endParaRPr sz="1400">
              <a:solidFill>
                <a:schemeClr val="dk1"/>
              </a:solidFill>
              <a:latin typeface="Calibri"/>
              <a:ea typeface="Calibri"/>
              <a:cs typeface="Calibri"/>
              <a:sym typeface="Calibri"/>
            </a:endParaRPr>
          </a:p>
        </p:txBody>
      </p:sp>
      <p:sp>
        <p:nvSpPr>
          <p:cNvPr id="390" name="Google Shape;390;p36"/>
          <p:cNvSpPr/>
          <p:nvPr/>
        </p:nvSpPr>
        <p:spPr>
          <a:xfrm>
            <a:off x="5029200" y="3438144"/>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 name="Google Shape;391;p36"/>
          <p:cNvSpPr txBox="1"/>
          <p:nvPr/>
        </p:nvSpPr>
        <p:spPr>
          <a:xfrm>
            <a:off x="5029200" y="3438144"/>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3</a:t>
            </a:r>
            <a:endParaRPr sz="1200">
              <a:solidFill>
                <a:schemeClr val="dk1"/>
              </a:solidFill>
              <a:latin typeface="Calibri"/>
              <a:ea typeface="Calibri"/>
              <a:cs typeface="Calibri"/>
              <a:sym typeface="Calibri"/>
            </a:endParaRPr>
          </a:p>
        </p:txBody>
      </p:sp>
      <p:sp>
        <p:nvSpPr>
          <p:cNvPr id="392" name="Google Shape;392;p36"/>
          <p:cNvSpPr txBox="1"/>
          <p:nvPr/>
        </p:nvSpPr>
        <p:spPr>
          <a:xfrm>
            <a:off x="5504688" y="3383280"/>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When not to prompt at all</a:t>
            </a:r>
            <a:endParaRPr sz="1400">
              <a:solidFill>
                <a:schemeClr val="dk1"/>
              </a:solidFill>
              <a:latin typeface="Calibri"/>
              <a:ea typeface="Calibri"/>
              <a:cs typeface="Calibri"/>
              <a:sym typeface="Calibri"/>
            </a:endParaRPr>
          </a:p>
        </p:txBody>
      </p:sp>
      <p:sp>
        <p:nvSpPr>
          <p:cNvPr id="393" name="Google Shape;393;p36"/>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7"/>
          <p:cNvSpPr txBox="1"/>
          <p:nvPr>
            <p:ph type="title"/>
          </p:nvPr>
        </p:nvSpPr>
        <p:spPr>
          <a:xfrm>
            <a:off x="457200" y="713232"/>
            <a:ext cx="8229600" cy="567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Module 5: Writing Effective Prompts</a:t>
            </a:r>
            <a:endParaRPr/>
          </a:p>
        </p:txBody>
      </p:sp>
      <p:pic>
        <p:nvPicPr>
          <p:cNvPr id="399" name="Google Shape;399;p37" title="Episode 1, Module 5 - Writing Effective Prompts.mp4">
            <a:hlinkClick r:id="rId3"/>
          </p:cNvPr>
          <p:cNvPicPr preferRelativeResize="0"/>
          <p:nvPr/>
        </p:nvPicPr>
        <p:blipFill>
          <a:blip r:embed="rId4">
            <a:alphaModFix/>
          </a:blip>
          <a:stretch>
            <a:fillRect/>
          </a:stretch>
        </p:blipFill>
        <p:spPr>
          <a:xfrm>
            <a:off x="152400" y="1251332"/>
            <a:ext cx="6326165" cy="3558468"/>
          </a:xfrm>
          <a:prstGeom prst="rect">
            <a:avLst/>
          </a:prstGeom>
          <a:noFill/>
          <a:ln>
            <a:noFill/>
          </a:ln>
        </p:spPr>
      </p:pic>
      <p:sp>
        <p:nvSpPr>
          <p:cNvPr id="400" name="Google Shape;400;p37"/>
          <p:cNvSpPr txBox="1"/>
          <p:nvPr/>
        </p:nvSpPr>
        <p:spPr>
          <a:xfrm>
            <a:off x="6478575" y="1369675"/>
            <a:ext cx="2583300" cy="310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What if I’m not sure about what details and context are important to include in my prompt?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000"/>
                                        <p:tgtEl>
                                          <p:spTgt spid="3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8"/>
          <p:cNvSpPr txBox="1"/>
          <p:nvPr>
            <p:ph type="title"/>
          </p:nvPr>
        </p:nvSpPr>
        <p:spPr>
          <a:xfrm>
            <a:off x="457200" y="713232"/>
            <a:ext cx="8229600" cy="566928"/>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600"/>
              <a:buFont typeface="Georgia"/>
              <a:buNone/>
            </a:pPr>
            <a:r>
              <a:rPr b="1" lang="en-US" sz="2600" cap="small">
                <a:solidFill>
                  <a:srgbClr val="004D9B"/>
                </a:solidFill>
                <a:latin typeface="Georgia"/>
                <a:ea typeface="Georgia"/>
                <a:cs typeface="Georgia"/>
                <a:sym typeface="Georgia"/>
              </a:rPr>
              <a:t>Managing Conversations and Review Habits</a:t>
            </a:r>
            <a:endParaRPr sz="2600"/>
          </a:p>
        </p:txBody>
      </p:sp>
      <p:sp>
        <p:nvSpPr>
          <p:cNvPr id="407" name="Google Shape;407;p38"/>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Module 6  |  Rob Smith</a:t>
            </a:r>
            <a:endParaRPr sz="1200">
              <a:solidFill>
                <a:schemeClr val="dk1"/>
              </a:solidFill>
              <a:latin typeface="Calibri"/>
              <a:ea typeface="Calibri"/>
              <a:cs typeface="Calibri"/>
              <a:sym typeface="Calibri"/>
            </a:endParaRPr>
          </a:p>
        </p:txBody>
      </p:sp>
      <p:sp>
        <p:nvSpPr>
          <p:cNvPr id="408" name="Google Shape;408;p38"/>
          <p:cNvSpPr/>
          <p:nvPr/>
        </p:nvSpPr>
        <p:spPr>
          <a:xfrm>
            <a:off x="457200" y="1463040"/>
            <a:ext cx="4160520" cy="2743200"/>
          </a:xfrm>
          <a:prstGeom prst="roundRect">
            <a:avLst>
              <a:gd fmla="val 266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9" name="Google Shape;409;p38"/>
          <p:cNvSpPr/>
          <p:nvPr/>
        </p:nvSpPr>
        <p:spPr>
          <a:xfrm>
            <a:off x="731520" y="1691640"/>
            <a:ext cx="640080" cy="640080"/>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0" name="Google Shape;410;p38"/>
          <p:cNvSpPr txBox="1"/>
          <p:nvPr/>
        </p:nvSpPr>
        <p:spPr>
          <a:xfrm>
            <a:off x="731520" y="1691640"/>
            <a:ext cx="64008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2200"/>
              <a:buFont typeface="Georgia"/>
              <a:buNone/>
            </a:pPr>
            <a:r>
              <a:rPr b="1" lang="en-US" sz="2200">
                <a:solidFill>
                  <a:srgbClr val="004D9B"/>
                </a:solidFill>
                <a:latin typeface="Georgia"/>
                <a:ea typeface="Georgia"/>
                <a:cs typeface="Georgia"/>
                <a:sym typeface="Georgia"/>
              </a:rPr>
              <a:t>6</a:t>
            </a:r>
            <a:endParaRPr sz="2200">
              <a:solidFill>
                <a:schemeClr val="dk1"/>
              </a:solidFill>
              <a:latin typeface="Calibri"/>
              <a:ea typeface="Calibri"/>
              <a:cs typeface="Calibri"/>
              <a:sym typeface="Calibri"/>
            </a:endParaRPr>
          </a:p>
        </p:txBody>
      </p:sp>
      <p:sp>
        <p:nvSpPr>
          <p:cNvPr id="411" name="Google Shape;411;p38"/>
          <p:cNvSpPr txBox="1"/>
          <p:nvPr/>
        </p:nvSpPr>
        <p:spPr>
          <a:xfrm>
            <a:off x="731520" y="2514600"/>
            <a:ext cx="3611880"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900"/>
              <a:buFont typeface="Georgia"/>
              <a:buNone/>
            </a:pPr>
            <a:r>
              <a:rPr i="1" lang="en-US" sz="1900">
                <a:solidFill>
                  <a:srgbClr val="004D9B"/>
                </a:solidFill>
                <a:latin typeface="Georgia"/>
                <a:ea typeface="Georgia"/>
                <a:cs typeface="Georgia"/>
                <a:sym typeface="Georgia"/>
              </a:rPr>
              <a:t>Match your review to the stakes, not the length.</a:t>
            </a:r>
            <a:endParaRPr sz="1900">
              <a:solidFill>
                <a:schemeClr val="dk1"/>
              </a:solidFill>
              <a:latin typeface="Calibri"/>
              <a:ea typeface="Calibri"/>
              <a:cs typeface="Calibri"/>
              <a:sym typeface="Calibri"/>
            </a:endParaRPr>
          </a:p>
        </p:txBody>
      </p:sp>
      <p:sp>
        <p:nvSpPr>
          <p:cNvPr id="412" name="Google Shape;412;p38"/>
          <p:cNvSpPr txBox="1"/>
          <p:nvPr/>
        </p:nvSpPr>
        <p:spPr>
          <a:xfrm>
            <a:off x="5029200" y="1463040"/>
            <a:ext cx="3657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600"/>
              <a:buFont typeface="Calibri"/>
              <a:buNone/>
            </a:pPr>
            <a:r>
              <a:rPr b="1" lang="en-US" sz="1600">
                <a:solidFill>
                  <a:srgbClr val="004D9B"/>
                </a:solidFill>
                <a:latin typeface="Calibri"/>
                <a:ea typeface="Calibri"/>
                <a:cs typeface="Calibri"/>
                <a:sym typeface="Calibri"/>
              </a:rPr>
              <a:t>Inside the module</a:t>
            </a:r>
            <a:endParaRPr sz="1600">
              <a:solidFill>
                <a:schemeClr val="dk1"/>
              </a:solidFill>
              <a:latin typeface="Calibri"/>
              <a:ea typeface="Calibri"/>
              <a:cs typeface="Calibri"/>
              <a:sym typeface="Calibri"/>
            </a:endParaRPr>
          </a:p>
        </p:txBody>
      </p:sp>
      <p:sp>
        <p:nvSpPr>
          <p:cNvPr id="413" name="Google Shape;413;p38"/>
          <p:cNvSpPr/>
          <p:nvPr/>
        </p:nvSpPr>
        <p:spPr>
          <a:xfrm>
            <a:off x="5029200" y="1938528"/>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4" name="Google Shape;414;p38"/>
          <p:cNvSpPr txBox="1"/>
          <p:nvPr/>
        </p:nvSpPr>
        <p:spPr>
          <a:xfrm>
            <a:off x="5029200" y="1938528"/>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1</a:t>
            </a:r>
            <a:endParaRPr sz="1200">
              <a:solidFill>
                <a:schemeClr val="dk1"/>
              </a:solidFill>
              <a:latin typeface="Calibri"/>
              <a:ea typeface="Calibri"/>
              <a:cs typeface="Calibri"/>
              <a:sym typeface="Calibri"/>
            </a:endParaRPr>
          </a:p>
        </p:txBody>
      </p:sp>
      <p:sp>
        <p:nvSpPr>
          <p:cNvPr id="415" name="Google Shape;415;p38"/>
          <p:cNvSpPr txBox="1"/>
          <p:nvPr/>
        </p:nvSpPr>
        <p:spPr>
          <a:xfrm>
            <a:off x="5504688" y="1883664"/>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The whiteboard: why long conversations drift</a:t>
            </a:r>
            <a:endParaRPr sz="1400">
              <a:solidFill>
                <a:schemeClr val="dk1"/>
              </a:solidFill>
              <a:latin typeface="Calibri"/>
              <a:ea typeface="Calibri"/>
              <a:cs typeface="Calibri"/>
              <a:sym typeface="Calibri"/>
            </a:endParaRPr>
          </a:p>
        </p:txBody>
      </p:sp>
      <p:sp>
        <p:nvSpPr>
          <p:cNvPr id="416" name="Google Shape;416;p38"/>
          <p:cNvSpPr/>
          <p:nvPr/>
        </p:nvSpPr>
        <p:spPr>
          <a:xfrm>
            <a:off x="5029200" y="2688336"/>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7" name="Google Shape;417;p38"/>
          <p:cNvSpPr txBox="1"/>
          <p:nvPr/>
        </p:nvSpPr>
        <p:spPr>
          <a:xfrm>
            <a:off x="5029200" y="2688336"/>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2</a:t>
            </a:r>
            <a:endParaRPr sz="1200">
              <a:solidFill>
                <a:schemeClr val="dk1"/>
              </a:solidFill>
              <a:latin typeface="Calibri"/>
              <a:ea typeface="Calibri"/>
              <a:cs typeface="Calibri"/>
              <a:sym typeface="Calibri"/>
            </a:endParaRPr>
          </a:p>
        </p:txBody>
      </p:sp>
      <p:sp>
        <p:nvSpPr>
          <p:cNvPr id="418" name="Google Shape;418;p38"/>
          <p:cNvSpPr txBox="1"/>
          <p:nvPr/>
        </p:nvSpPr>
        <p:spPr>
          <a:xfrm>
            <a:off x="5504688" y="2633472"/>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Signs it's time to start a fresh chat</a:t>
            </a:r>
            <a:endParaRPr sz="1400">
              <a:solidFill>
                <a:schemeClr val="dk1"/>
              </a:solidFill>
              <a:latin typeface="Calibri"/>
              <a:ea typeface="Calibri"/>
              <a:cs typeface="Calibri"/>
              <a:sym typeface="Calibri"/>
            </a:endParaRPr>
          </a:p>
        </p:txBody>
      </p:sp>
      <p:sp>
        <p:nvSpPr>
          <p:cNvPr id="419" name="Google Shape;419;p38"/>
          <p:cNvSpPr/>
          <p:nvPr/>
        </p:nvSpPr>
        <p:spPr>
          <a:xfrm>
            <a:off x="5029200" y="3438144"/>
            <a:ext cx="329184" cy="329184"/>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0" name="Google Shape;420;p38"/>
          <p:cNvSpPr txBox="1"/>
          <p:nvPr/>
        </p:nvSpPr>
        <p:spPr>
          <a:xfrm>
            <a:off x="5029200" y="3438144"/>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200"/>
              <a:buFont typeface="Georgia"/>
              <a:buNone/>
            </a:pPr>
            <a:r>
              <a:rPr b="1" lang="en-US" sz="1200">
                <a:solidFill>
                  <a:srgbClr val="004D9B"/>
                </a:solidFill>
                <a:latin typeface="Georgia"/>
                <a:ea typeface="Georgia"/>
                <a:cs typeface="Georgia"/>
                <a:sym typeface="Georgia"/>
              </a:rPr>
              <a:t>3</a:t>
            </a:r>
            <a:endParaRPr sz="1200">
              <a:solidFill>
                <a:schemeClr val="dk1"/>
              </a:solidFill>
              <a:latin typeface="Calibri"/>
              <a:ea typeface="Calibri"/>
              <a:cs typeface="Calibri"/>
              <a:sym typeface="Calibri"/>
            </a:endParaRPr>
          </a:p>
        </p:txBody>
      </p:sp>
      <p:sp>
        <p:nvSpPr>
          <p:cNvPr id="421" name="Google Shape;421;p38"/>
          <p:cNvSpPr txBox="1"/>
          <p:nvPr/>
        </p:nvSpPr>
        <p:spPr>
          <a:xfrm>
            <a:off x="5504688" y="3383280"/>
            <a:ext cx="3182112"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400"/>
              <a:buFont typeface="Calibri"/>
              <a:buNone/>
            </a:pPr>
            <a:r>
              <a:rPr lang="en-US" sz="1400">
                <a:solidFill>
                  <a:srgbClr val="1F2530"/>
                </a:solidFill>
                <a:latin typeface="Calibri"/>
                <a:ea typeface="Calibri"/>
                <a:cs typeface="Calibri"/>
                <a:sym typeface="Calibri"/>
              </a:rPr>
              <a:t>Four kinds of errors, from tone to citations</a:t>
            </a:r>
            <a:endParaRPr sz="1400">
              <a:solidFill>
                <a:schemeClr val="dk1"/>
              </a:solidFill>
              <a:latin typeface="Calibri"/>
              <a:ea typeface="Calibri"/>
              <a:cs typeface="Calibri"/>
              <a:sym typeface="Calibri"/>
            </a:endParaRPr>
          </a:p>
        </p:txBody>
      </p:sp>
      <p:sp>
        <p:nvSpPr>
          <p:cNvPr id="422" name="Google Shape;422;p38"/>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39"/>
          <p:cNvSpPr txBox="1"/>
          <p:nvPr>
            <p:ph type="title"/>
          </p:nvPr>
        </p:nvSpPr>
        <p:spPr>
          <a:xfrm>
            <a:off x="457200" y="713232"/>
            <a:ext cx="8229600" cy="5670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Module 6: Managing AI Conversations</a:t>
            </a:r>
            <a:endParaRPr/>
          </a:p>
        </p:txBody>
      </p:sp>
      <p:pic>
        <p:nvPicPr>
          <p:cNvPr id="428" name="Google Shape;428;p39" title="Episode 1, Module 6 - Managing Conversations.mp4">
            <a:hlinkClick r:id="rId3"/>
          </p:cNvPr>
          <p:cNvPicPr preferRelativeResize="0"/>
          <p:nvPr/>
        </p:nvPicPr>
        <p:blipFill>
          <a:blip r:embed="rId4">
            <a:alphaModFix/>
          </a:blip>
          <a:stretch>
            <a:fillRect/>
          </a:stretch>
        </p:blipFill>
        <p:spPr>
          <a:xfrm>
            <a:off x="221675" y="1213007"/>
            <a:ext cx="6326165" cy="3558468"/>
          </a:xfrm>
          <a:prstGeom prst="rect">
            <a:avLst/>
          </a:prstGeom>
          <a:noFill/>
          <a:ln>
            <a:noFill/>
          </a:ln>
        </p:spPr>
      </p:pic>
      <p:sp>
        <p:nvSpPr>
          <p:cNvPr id="429" name="Google Shape;429;p39"/>
          <p:cNvSpPr txBox="1"/>
          <p:nvPr/>
        </p:nvSpPr>
        <p:spPr>
          <a:xfrm>
            <a:off x="6547850" y="1733750"/>
            <a:ext cx="2288400" cy="191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Why do AI responses go “off the rails” the longer I keep them going?</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1000"/>
                                        <p:tgtEl>
                                          <p:spTgt spid="4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0"/>
          <p:cNvSpPr txBox="1"/>
          <p:nvPr>
            <p:ph type="title"/>
          </p:nvPr>
        </p:nvSpPr>
        <p:spPr>
          <a:xfrm>
            <a:off x="457200" y="694944"/>
            <a:ext cx="8229600" cy="86868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400"/>
              <a:buFont typeface="Georgia"/>
              <a:buNone/>
            </a:pPr>
            <a:r>
              <a:rPr b="1" lang="en-US" sz="2400" cap="small">
                <a:solidFill>
                  <a:srgbClr val="004D9B"/>
                </a:solidFill>
                <a:latin typeface="Georgia"/>
                <a:ea typeface="Georgia"/>
                <a:cs typeface="Georgia"/>
                <a:sym typeface="Georgia"/>
              </a:rPr>
              <a:t>General Thoughts on Using AI In Higher Education &amp; the Liberal Arts</a:t>
            </a:r>
            <a:endParaRPr sz="2400"/>
          </a:p>
        </p:txBody>
      </p:sp>
      <p:sp>
        <p:nvSpPr>
          <p:cNvPr id="436" name="Google Shape;436;p40"/>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The conversation</a:t>
            </a:r>
            <a:endParaRPr sz="1200">
              <a:solidFill>
                <a:schemeClr val="dk1"/>
              </a:solidFill>
              <a:latin typeface="Calibri"/>
              <a:ea typeface="Calibri"/>
              <a:cs typeface="Calibri"/>
              <a:sym typeface="Calibri"/>
            </a:endParaRPr>
          </a:p>
        </p:txBody>
      </p:sp>
      <p:sp>
        <p:nvSpPr>
          <p:cNvPr id="437" name="Google Shape;437;p40"/>
          <p:cNvSpPr/>
          <p:nvPr/>
        </p:nvSpPr>
        <p:spPr>
          <a:xfrm>
            <a:off x="457200" y="1755648"/>
            <a:ext cx="4023360" cy="1261872"/>
          </a:xfrm>
          <a:prstGeom prst="roundRect">
            <a:avLst>
              <a:gd fmla="val 579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8" name="Google Shape;438;p40"/>
          <p:cNvSpPr/>
          <p:nvPr/>
        </p:nvSpPr>
        <p:spPr>
          <a:xfrm>
            <a:off x="621792" y="1938528"/>
            <a:ext cx="384048" cy="384048"/>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39" name="Google Shape;439;p40"/>
          <p:cNvSpPr txBox="1"/>
          <p:nvPr/>
        </p:nvSpPr>
        <p:spPr>
          <a:xfrm>
            <a:off x="621792" y="1938528"/>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1</a:t>
            </a:r>
            <a:endParaRPr sz="1400">
              <a:solidFill>
                <a:schemeClr val="dk1"/>
              </a:solidFill>
              <a:latin typeface="Calibri"/>
              <a:ea typeface="Calibri"/>
              <a:cs typeface="Calibri"/>
              <a:sym typeface="Calibri"/>
            </a:endParaRPr>
          </a:p>
        </p:txBody>
      </p:sp>
      <p:sp>
        <p:nvSpPr>
          <p:cNvPr id="440" name="Google Shape;440;p40"/>
          <p:cNvSpPr txBox="1"/>
          <p:nvPr/>
        </p:nvSpPr>
        <p:spPr>
          <a:xfrm>
            <a:off x="1170432" y="1883664"/>
            <a:ext cx="3154680" cy="10424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What do the liberal arts bring to this critical AI moment?</a:t>
            </a:r>
            <a:endParaRPr sz="14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00"/>
              <a:buFont typeface="Calibri"/>
              <a:buNone/>
            </a:pPr>
            <a:r>
              <a:rPr lang="en-US" sz="1200">
                <a:solidFill>
                  <a:srgbClr val="1F2530"/>
                </a:solidFill>
                <a:latin typeface="Calibri"/>
                <a:ea typeface="Calibri"/>
                <a:cs typeface="Calibri"/>
                <a:sym typeface="Calibri"/>
              </a:rPr>
              <a:t>Close reading, questioning sources, and weighing evidence are the habits AI output demands most.</a:t>
            </a:r>
            <a:endParaRPr sz="1400">
              <a:solidFill>
                <a:schemeClr val="dk1"/>
              </a:solidFill>
              <a:latin typeface="Calibri"/>
              <a:ea typeface="Calibri"/>
              <a:cs typeface="Calibri"/>
              <a:sym typeface="Calibri"/>
            </a:endParaRPr>
          </a:p>
        </p:txBody>
      </p:sp>
      <p:sp>
        <p:nvSpPr>
          <p:cNvPr id="441" name="Google Shape;441;p40"/>
          <p:cNvSpPr/>
          <p:nvPr/>
        </p:nvSpPr>
        <p:spPr>
          <a:xfrm>
            <a:off x="4663440" y="1755648"/>
            <a:ext cx="4023360" cy="1261872"/>
          </a:xfrm>
          <a:prstGeom prst="roundRect">
            <a:avLst>
              <a:gd fmla="val 579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2" name="Google Shape;442;p40"/>
          <p:cNvSpPr/>
          <p:nvPr/>
        </p:nvSpPr>
        <p:spPr>
          <a:xfrm>
            <a:off x="4828032" y="1938528"/>
            <a:ext cx="384048" cy="384048"/>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3" name="Google Shape;443;p40"/>
          <p:cNvSpPr txBox="1"/>
          <p:nvPr/>
        </p:nvSpPr>
        <p:spPr>
          <a:xfrm>
            <a:off x="4828032" y="1938528"/>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2</a:t>
            </a:r>
            <a:endParaRPr sz="1400">
              <a:solidFill>
                <a:schemeClr val="dk1"/>
              </a:solidFill>
              <a:latin typeface="Calibri"/>
              <a:ea typeface="Calibri"/>
              <a:cs typeface="Calibri"/>
              <a:sym typeface="Calibri"/>
            </a:endParaRPr>
          </a:p>
        </p:txBody>
      </p:sp>
      <p:sp>
        <p:nvSpPr>
          <p:cNvPr id="444" name="Google Shape;444;p40"/>
          <p:cNvSpPr txBox="1"/>
          <p:nvPr/>
        </p:nvSpPr>
        <p:spPr>
          <a:xfrm>
            <a:off x="5376672" y="1883664"/>
            <a:ext cx="3154680" cy="10424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What should stay human?</a:t>
            </a:r>
            <a:endParaRPr sz="14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00"/>
              <a:buFont typeface="Calibri"/>
              <a:buNone/>
            </a:pPr>
            <a:r>
              <a:rPr lang="en-US" sz="1200">
                <a:solidFill>
                  <a:srgbClr val="1F2530"/>
                </a:solidFill>
                <a:latin typeface="Calibri"/>
                <a:ea typeface="Calibri"/>
                <a:cs typeface="Calibri"/>
                <a:sym typeface="Calibri"/>
              </a:rPr>
              <a:t>Some work matters because people do it: writing to think, mentoring, the conversation after class.</a:t>
            </a:r>
            <a:endParaRPr sz="1400">
              <a:solidFill>
                <a:schemeClr val="dk1"/>
              </a:solidFill>
              <a:latin typeface="Calibri"/>
              <a:ea typeface="Calibri"/>
              <a:cs typeface="Calibri"/>
              <a:sym typeface="Calibri"/>
            </a:endParaRPr>
          </a:p>
        </p:txBody>
      </p:sp>
      <p:sp>
        <p:nvSpPr>
          <p:cNvPr id="445" name="Google Shape;445;p40"/>
          <p:cNvSpPr/>
          <p:nvPr/>
        </p:nvSpPr>
        <p:spPr>
          <a:xfrm>
            <a:off x="457200" y="3154680"/>
            <a:ext cx="4023360" cy="1261872"/>
          </a:xfrm>
          <a:prstGeom prst="roundRect">
            <a:avLst>
              <a:gd fmla="val 579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6" name="Google Shape;446;p40"/>
          <p:cNvSpPr/>
          <p:nvPr/>
        </p:nvSpPr>
        <p:spPr>
          <a:xfrm>
            <a:off x="621792" y="3337560"/>
            <a:ext cx="384048" cy="384048"/>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7" name="Google Shape;447;p40"/>
          <p:cNvSpPr txBox="1"/>
          <p:nvPr/>
        </p:nvSpPr>
        <p:spPr>
          <a:xfrm>
            <a:off x="621792" y="3337560"/>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3</a:t>
            </a:r>
            <a:endParaRPr sz="1400">
              <a:solidFill>
                <a:schemeClr val="dk1"/>
              </a:solidFill>
              <a:latin typeface="Calibri"/>
              <a:ea typeface="Calibri"/>
              <a:cs typeface="Calibri"/>
              <a:sym typeface="Calibri"/>
            </a:endParaRPr>
          </a:p>
        </p:txBody>
      </p:sp>
      <p:sp>
        <p:nvSpPr>
          <p:cNvPr id="448" name="Google Shape;448;p40"/>
          <p:cNvSpPr txBox="1"/>
          <p:nvPr/>
        </p:nvSpPr>
        <p:spPr>
          <a:xfrm>
            <a:off x="1170432" y="3282696"/>
            <a:ext cx="3154680" cy="10424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Does AI have to be a tool, or can it be the subject?</a:t>
            </a:r>
            <a:endParaRPr sz="14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00"/>
              <a:buFont typeface="Calibri"/>
              <a:buNone/>
            </a:pPr>
            <a:r>
              <a:rPr lang="en-US" sz="1200">
                <a:solidFill>
                  <a:srgbClr val="1F2530"/>
                </a:solidFill>
                <a:latin typeface="Calibri"/>
                <a:ea typeface="Calibri"/>
                <a:cs typeface="Calibri"/>
                <a:sym typeface="Calibri"/>
              </a:rPr>
              <a:t>A course doesn't have to adopt AI to engage with it. Studying AI as a cultural phenomenon is teaching, too.</a:t>
            </a:r>
            <a:endParaRPr sz="1400">
              <a:solidFill>
                <a:schemeClr val="dk1"/>
              </a:solidFill>
              <a:latin typeface="Calibri"/>
              <a:ea typeface="Calibri"/>
              <a:cs typeface="Calibri"/>
              <a:sym typeface="Calibri"/>
            </a:endParaRPr>
          </a:p>
        </p:txBody>
      </p:sp>
      <p:sp>
        <p:nvSpPr>
          <p:cNvPr id="449" name="Google Shape;449;p40"/>
          <p:cNvSpPr/>
          <p:nvPr/>
        </p:nvSpPr>
        <p:spPr>
          <a:xfrm>
            <a:off x="4663440" y="3154680"/>
            <a:ext cx="4023360" cy="1261872"/>
          </a:xfrm>
          <a:prstGeom prst="roundRect">
            <a:avLst>
              <a:gd fmla="val 5797"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0" name="Google Shape;450;p40"/>
          <p:cNvSpPr/>
          <p:nvPr/>
        </p:nvSpPr>
        <p:spPr>
          <a:xfrm>
            <a:off x="4828032" y="3337560"/>
            <a:ext cx="384048" cy="384048"/>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1" name="Google Shape;451;p40"/>
          <p:cNvSpPr txBox="1"/>
          <p:nvPr/>
        </p:nvSpPr>
        <p:spPr>
          <a:xfrm>
            <a:off x="4828032" y="3337560"/>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4</a:t>
            </a:r>
            <a:endParaRPr sz="1400">
              <a:solidFill>
                <a:schemeClr val="dk1"/>
              </a:solidFill>
              <a:latin typeface="Calibri"/>
              <a:ea typeface="Calibri"/>
              <a:cs typeface="Calibri"/>
              <a:sym typeface="Calibri"/>
            </a:endParaRPr>
          </a:p>
        </p:txBody>
      </p:sp>
      <p:sp>
        <p:nvSpPr>
          <p:cNvPr id="452" name="Google Shape;452;p40"/>
          <p:cNvSpPr txBox="1"/>
          <p:nvPr/>
        </p:nvSpPr>
        <p:spPr>
          <a:xfrm>
            <a:off x="5376672" y="3282696"/>
            <a:ext cx="3154680" cy="10424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What does AI have you most worried about?</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en-US" sz="1200">
                <a:solidFill>
                  <a:schemeClr val="dk1"/>
                </a:solidFill>
                <a:latin typeface="Calibri"/>
                <a:ea typeface="Calibri"/>
                <a:cs typeface="Calibri"/>
                <a:sym typeface="Calibri"/>
              </a:rPr>
              <a:t>Some of the fear might be about jobs, some about students, some about not keeping up. Naming it is a good place to start.</a:t>
            </a:r>
            <a:endParaRPr sz="1400">
              <a:solidFill>
                <a:schemeClr val="dk1"/>
              </a:solidFill>
              <a:latin typeface="Calibri"/>
              <a:ea typeface="Calibri"/>
              <a:cs typeface="Calibri"/>
              <a:sym typeface="Calibri"/>
            </a:endParaRPr>
          </a:p>
        </p:txBody>
      </p:sp>
      <p:sp>
        <p:nvSpPr>
          <p:cNvPr id="453" name="Google Shape;453;p40"/>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41"/>
          <p:cNvSpPr/>
          <p:nvPr/>
        </p:nvSpPr>
        <p:spPr>
          <a:xfrm>
            <a:off x="4023360" y="777240"/>
            <a:ext cx="1097280" cy="1097280"/>
          </a:xfrm>
          <a:prstGeom prst="ellipse">
            <a:avLst/>
          </a:prstGeom>
          <a:solidFill>
            <a:srgbClr val="004D9B"/>
          </a:solidFill>
          <a:ln cap="flat" cmpd="sng" w="222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0" name="Google Shape;460;p41"/>
          <p:cNvSpPr txBox="1"/>
          <p:nvPr/>
        </p:nvSpPr>
        <p:spPr>
          <a:xfrm>
            <a:off x="4023360" y="777240"/>
            <a:ext cx="1097280" cy="10972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4000"/>
              <a:buFont typeface="Georgia"/>
              <a:buNone/>
            </a:pPr>
            <a:r>
              <a:rPr b="1" lang="en-US" sz="4000">
                <a:solidFill>
                  <a:srgbClr val="FFFFFF"/>
                </a:solidFill>
                <a:latin typeface="Georgia"/>
                <a:ea typeface="Georgia"/>
                <a:cs typeface="Georgia"/>
                <a:sym typeface="Georgia"/>
              </a:rPr>
              <a:t>?</a:t>
            </a:r>
            <a:endParaRPr sz="4000">
              <a:solidFill>
                <a:schemeClr val="dk1"/>
              </a:solidFill>
              <a:latin typeface="Calibri"/>
              <a:ea typeface="Calibri"/>
              <a:cs typeface="Calibri"/>
              <a:sym typeface="Calibri"/>
            </a:endParaRPr>
          </a:p>
        </p:txBody>
      </p:sp>
      <p:sp>
        <p:nvSpPr>
          <p:cNvPr id="461" name="Google Shape;461;p41"/>
          <p:cNvSpPr txBox="1"/>
          <p:nvPr>
            <p:ph type="title"/>
          </p:nvPr>
        </p:nvSpPr>
        <p:spPr>
          <a:xfrm>
            <a:off x="457200" y="2103120"/>
            <a:ext cx="8229600" cy="685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FFFFFF"/>
              </a:buClr>
              <a:buSzPts val="3600"/>
              <a:buFont typeface="Georgia"/>
              <a:buNone/>
            </a:pPr>
            <a:r>
              <a:rPr b="1" lang="en-US" sz="3600" cap="small">
                <a:solidFill>
                  <a:srgbClr val="FFFFFF"/>
                </a:solidFill>
                <a:latin typeface="Georgia"/>
                <a:ea typeface="Georgia"/>
                <a:cs typeface="Georgia"/>
                <a:sym typeface="Georgia"/>
              </a:rPr>
              <a:t>Your questions</a:t>
            </a:r>
            <a:endParaRPr sz="3600"/>
          </a:p>
        </p:txBody>
      </p:sp>
      <p:sp>
        <p:nvSpPr>
          <p:cNvPr id="462" name="Google Shape;462;p41"/>
          <p:cNvSpPr txBox="1"/>
          <p:nvPr/>
        </p:nvSpPr>
        <p:spPr>
          <a:xfrm>
            <a:off x="914400" y="3383280"/>
            <a:ext cx="731520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00"/>
              <a:buFont typeface="Calibri"/>
              <a:buNone/>
            </a:pPr>
            <a:r>
              <a:rPr lang="en-US" sz="1300">
                <a:solidFill>
                  <a:srgbClr val="FFFFFF"/>
                </a:solidFill>
                <a:latin typeface="Calibri"/>
                <a:ea typeface="Calibri"/>
                <a:cs typeface="Calibri"/>
                <a:sym typeface="Calibri"/>
              </a:rPr>
              <a:t>Type your question in the chat. We will try to get to all that we can.</a:t>
            </a:r>
            <a:endParaRPr sz="1300">
              <a:solidFill>
                <a:schemeClr val="dk1"/>
              </a:solidFill>
              <a:latin typeface="Calibri"/>
              <a:ea typeface="Calibri"/>
              <a:cs typeface="Calibri"/>
              <a:sym typeface="Calibri"/>
            </a:endParaRPr>
          </a:p>
        </p:txBody>
      </p:sp>
      <p:sp>
        <p:nvSpPr>
          <p:cNvPr id="463" name="Google Shape;463;p41"/>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FFFFFF"/>
                </a:solidFill>
                <a:latin typeface="Calibri"/>
                <a:ea typeface="Calibri"/>
                <a:cs typeface="Calibri"/>
                <a:sym typeface="Calibri"/>
              </a:rPr>
              <a:t>‹#›</a:t>
            </a:fld>
            <a:endParaRPr sz="900">
              <a:solidFill>
                <a:srgbClr val="FFFFFF"/>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42"/>
          <p:cNvSpPr txBox="1"/>
          <p:nvPr>
            <p:ph type="title"/>
          </p:nvPr>
        </p:nvSpPr>
        <p:spPr>
          <a:xfrm>
            <a:off x="457200" y="694944"/>
            <a:ext cx="8229600" cy="86868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4D9B"/>
              </a:buClr>
              <a:buSzPts val="2400"/>
              <a:buFont typeface="Georgia"/>
              <a:buNone/>
            </a:pPr>
            <a:r>
              <a:rPr b="1" lang="en-US" sz="2400" cap="small">
                <a:solidFill>
                  <a:srgbClr val="004D9B"/>
                </a:solidFill>
                <a:latin typeface="Georgia"/>
                <a:ea typeface="Georgia"/>
                <a:cs typeface="Georgia"/>
                <a:sym typeface="Georgia"/>
              </a:rPr>
              <a:t>If you watch just one module, pick the one you're most curious about after today</a:t>
            </a:r>
            <a:endParaRPr sz="2400"/>
          </a:p>
        </p:txBody>
      </p:sp>
      <p:sp>
        <p:nvSpPr>
          <p:cNvPr id="470" name="Google Shape;470;p42"/>
          <p:cNvSpPr txBox="1"/>
          <p:nvPr/>
        </p:nvSpPr>
        <p:spPr>
          <a:xfrm>
            <a:off x="1115568" y="384048"/>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4D9B"/>
              </a:buClr>
              <a:buSzPts val="1200"/>
              <a:buFont typeface="Georgia"/>
              <a:buNone/>
            </a:pPr>
            <a:r>
              <a:rPr b="1" lang="en-US" sz="1200" cap="small">
                <a:solidFill>
                  <a:srgbClr val="004D9B"/>
                </a:solidFill>
                <a:latin typeface="Georgia"/>
                <a:ea typeface="Georgia"/>
                <a:cs typeface="Georgia"/>
                <a:sym typeface="Georgia"/>
              </a:rPr>
              <a:t>Before you go</a:t>
            </a:r>
            <a:endParaRPr sz="1200">
              <a:solidFill>
                <a:schemeClr val="dk1"/>
              </a:solidFill>
              <a:latin typeface="Calibri"/>
              <a:ea typeface="Calibri"/>
              <a:cs typeface="Calibri"/>
              <a:sym typeface="Calibri"/>
            </a:endParaRPr>
          </a:p>
        </p:txBody>
      </p:sp>
      <p:sp>
        <p:nvSpPr>
          <p:cNvPr id="471" name="Google Shape;471;p42"/>
          <p:cNvSpPr/>
          <p:nvPr/>
        </p:nvSpPr>
        <p:spPr>
          <a:xfrm>
            <a:off x="457200" y="1874520"/>
            <a:ext cx="384048" cy="384048"/>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2" name="Google Shape;472;p42"/>
          <p:cNvSpPr txBox="1"/>
          <p:nvPr/>
        </p:nvSpPr>
        <p:spPr>
          <a:xfrm>
            <a:off x="457200" y="1874520"/>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1</a:t>
            </a:r>
            <a:endParaRPr sz="1400">
              <a:solidFill>
                <a:schemeClr val="dk1"/>
              </a:solidFill>
              <a:latin typeface="Calibri"/>
              <a:ea typeface="Calibri"/>
              <a:cs typeface="Calibri"/>
              <a:sym typeface="Calibri"/>
            </a:endParaRPr>
          </a:p>
        </p:txBody>
      </p:sp>
      <p:sp>
        <p:nvSpPr>
          <p:cNvPr id="473" name="Google Shape;473;p42"/>
          <p:cNvSpPr txBox="1"/>
          <p:nvPr/>
        </p:nvSpPr>
        <p:spPr>
          <a:xfrm>
            <a:off x="987552" y="1828800"/>
            <a:ext cx="4389120" cy="603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500"/>
              <a:buFont typeface="Calibri"/>
              <a:buNone/>
            </a:pPr>
            <a:r>
              <a:rPr b="1" lang="en-US" sz="1500">
                <a:solidFill>
                  <a:srgbClr val="1F2530"/>
                </a:solidFill>
                <a:latin typeface="Calibri"/>
                <a:ea typeface="Calibri"/>
                <a:cs typeface="Calibri"/>
                <a:sym typeface="Calibri"/>
              </a:rPr>
              <a:t>All six Episode 1 modules</a:t>
            </a:r>
            <a:endParaRPr sz="1500">
              <a:solidFill>
                <a:schemeClr val="dk1"/>
              </a:solidFill>
              <a:latin typeface="Calibri"/>
              <a:ea typeface="Calibri"/>
              <a:cs typeface="Calibri"/>
              <a:sym typeface="Calibri"/>
            </a:endParaRPr>
          </a:p>
          <a:p>
            <a:pPr indent="0" lvl="0" marL="0" marR="0" rtl="0" algn="l">
              <a:spcBef>
                <a:spcPts val="0"/>
              </a:spcBef>
              <a:spcAft>
                <a:spcPts val="0"/>
              </a:spcAft>
              <a:buNone/>
            </a:pPr>
            <a:r>
              <a:rPr lang="en-US" sz="1250">
                <a:solidFill>
                  <a:srgbClr val="545B66"/>
                </a:solidFill>
                <a:latin typeface="Calibri"/>
                <a:ea typeface="Calibri"/>
                <a:cs typeface="Calibri"/>
                <a:sym typeface="Calibri"/>
              </a:rPr>
              <a:t>Will be made available on the ACS Resource Page found at </a:t>
            </a:r>
            <a:r>
              <a:rPr lang="en-US" sz="1250" u="sng">
                <a:solidFill>
                  <a:srgbClr val="545B66"/>
                </a:solidFill>
                <a:latin typeface="Calibri"/>
                <a:ea typeface="Calibri"/>
                <a:cs typeface="Calibri"/>
                <a:sym typeface="Calibri"/>
                <a:hlinkClick r:id="rId3">
                  <a:extLst>
                    <a:ext uri="{A12FA001-AC4F-418D-AE19-62706E023703}">
                      <ahyp:hlinkClr val="tx"/>
                    </a:ext>
                  </a:extLst>
                </a:hlinkClick>
              </a:rPr>
              <a:t>https://www.acsouth.edu/resources/</a:t>
            </a:r>
            <a:r>
              <a:rPr lang="en-US" sz="1250">
                <a:solidFill>
                  <a:srgbClr val="545B66"/>
                </a:solidFill>
                <a:latin typeface="Calibri"/>
                <a:ea typeface="Calibri"/>
                <a:cs typeface="Calibri"/>
                <a:sym typeface="Calibri"/>
              </a:rPr>
              <a:t> </a:t>
            </a:r>
            <a:endParaRPr sz="1500">
              <a:solidFill>
                <a:schemeClr val="dk1"/>
              </a:solidFill>
              <a:latin typeface="Calibri"/>
              <a:ea typeface="Calibri"/>
              <a:cs typeface="Calibri"/>
              <a:sym typeface="Calibri"/>
            </a:endParaRPr>
          </a:p>
        </p:txBody>
      </p:sp>
      <p:sp>
        <p:nvSpPr>
          <p:cNvPr id="474" name="Google Shape;474;p42"/>
          <p:cNvSpPr/>
          <p:nvPr/>
        </p:nvSpPr>
        <p:spPr>
          <a:xfrm>
            <a:off x="457200" y="2560320"/>
            <a:ext cx="384048" cy="384048"/>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5" name="Google Shape;475;p42"/>
          <p:cNvSpPr txBox="1"/>
          <p:nvPr/>
        </p:nvSpPr>
        <p:spPr>
          <a:xfrm>
            <a:off x="457200" y="2560320"/>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2</a:t>
            </a:r>
            <a:endParaRPr sz="1400">
              <a:solidFill>
                <a:schemeClr val="dk1"/>
              </a:solidFill>
              <a:latin typeface="Calibri"/>
              <a:ea typeface="Calibri"/>
              <a:cs typeface="Calibri"/>
              <a:sym typeface="Calibri"/>
            </a:endParaRPr>
          </a:p>
        </p:txBody>
      </p:sp>
      <p:sp>
        <p:nvSpPr>
          <p:cNvPr id="476" name="Google Shape;476;p42"/>
          <p:cNvSpPr txBox="1"/>
          <p:nvPr/>
        </p:nvSpPr>
        <p:spPr>
          <a:xfrm>
            <a:off x="987552" y="2530366"/>
            <a:ext cx="4389120" cy="603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500"/>
              <a:buFont typeface="Calibri"/>
              <a:buNone/>
            </a:pPr>
            <a:r>
              <a:rPr b="1" lang="en-US" sz="1500">
                <a:solidFill>
                  <a:srgbClr val="1F2530"/>
                </a:solidFill>
                <a:latin typeface="Calibri"/>
                <a:ea typeface="Calibri"/>
                <a:cs typeface="Calibri"/>
                <a:sym typeface="Calibri"/>
              </a:rPr>
              <a:t>Please complete the ACS post-session survey</a:t>
            </a:r>
            <a:endParaRPr sz="1500">
              <a:solidFill>
                <a:schemeClr val="dk1"/>
              </a:solidFill>
              <a:latin typeface="Calibri"/>
              <a:ea typeface="Calibri"/>
              <a:cs typeface="Calibri"/>
              <a:sym typeface="Calibri"/>
            </a:endParaRPr>
          </a:p>
          <a:p>
            <a:pPr indent="0" lvl="0" marL="0" marR="0" rtl="0" algn="l">
              <a:spcBef>
                <a:spcPts val="0"/>
              </a:spcBef>
              <a:spcAft>
                <a:spcPts val="0"/>
              </a:spcAft>
              <a:buClr>
                <a:srgbClr val="545B66"/>
              </a:buClr>
              <a:buSzPts val="1250"/>
              <a:buFont typeface="Calibri"/>
              <a:buNone/>
            </a:pPr>
            <a:r>
              <a:rPr lang="en-US" sz="1250">
                <a:solidFill>
                  <a:srgbClr val="545B66"/>
                </a:solidFill>
                <a:latin typeface="Calibri"/>
                <a:ea typeface="Calibri"/>
                <a:cs typeface="Calibri"/>
                <a:sym typeface="Calibri"/>
              </a:rPr>
              <a:t>A few short questions.</a:t>
            </a:r>
            <a:endParaRPr sz="1500">
              <a:solidFill>
                <a:schemeClr val="dk1"/>
              </a:solidFill>
              <a:latin typeface="Calibri"/>
              <a:ea typeface="Calibri"/>
              <a:cs typeface="Calibri"/>
              <a:sym typeface="Calibri"/>
            </a:endParaRPr>
          </a:p>
        </p:txBody>
      </p:sp>
      <p:sp>
        <p:nvSpPr>
          <p:cNvPr id="477" name="Google Shape;477;p42"/>
          <p:cNvSpPr/>
          <p:nvPr/>
        </p:nvSpPr>
        <p:spPr>
          <a:xfrm>
            <a:off x="457200" y="3246120"/>
            <a:ext cx="384048" cy="384048"/>
          </a:xfrm>
          <a:prstGeom prst="ellipse">
            <a:avLst/>
          </a:prstGeom>
          <a:solidFill>
            <a:srgbClr val="FFFFFF"/>
          </a:solidFill>
          <a:ln cap="flat" cmpd="sng" w="22225">
            <a:solidFill>
              <a:srgbClr val="004D9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8" name="Google Shape;478;p42"/>
          <p:cNvSpPr txBox="1"/>
          <p:nvPr/>
        </p:nvSpPr>
        <p:spPr>
          <a:xfrm>
            <a:off x="457200" y="3246120"/>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4D9B"/>
              </a:buClr>
              <a:buSzPts val="1400"/>
              <a:buFont typeface="Georgia"/>
              <a:buNone/>
            </a:pPr>
            <a:r>
              <a:rPr b="1" lang="en-US" sz="1400">
                <a:solidFill>
                  <a:srgbClr val="004D9B"/>
                </a:solidFill>
                <a:latin typeface="Georgia"/>
                <a:ea typeface="Georgia"/>
                <a:cs typeface="Georgia"/>
                <a:sym typeface="Georgia"/>
              </a:rPr>
              <a:t>3</a:t>
            </a:r>
            <a:endParaRPr sz="1400">
              <a:solidFill>
                <a:schemeClr val="dk1"/>
              </a:solidFill>
              <a:latin typeface="Calibri"/>
              <a:ea typeface="Calibri"/>
              <a:cs typeface="Calibri"/>
              <a:sym typeface="Calibri"/>
            </a:endParaRPr>
          </a:p>
        </p:txBody>
      </p:sp>
      <p:sp>
        <p:nvSpPr>
          <p:cNvPr id="479" name="Google Shape;479;p42"/>
          <p:cNvSpPr txBox="1"/>
          <p:nvPr/>
        </p:nvSpPr>
        <p:spPr>
          <a:xfrm>
            <a:off x="987552" y="3200400"/>
            <a:ext cx="4389120" cy="72237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2530"/>
              </a:buClr>
              <a:buSzPts val="1500"/>
              <a:buFont typeface="Calibri"/>
              <a:buNone/>
            </a:pPr>
            <a:r>
              <a:rPr b="1" lang="en-US" sz="1500">
                <a:solidFill>
                  <a:srgbClr val="1F2530"/>
                </a:solidFill>
                <a:latin typeface="Calibri"/>
                <a:ea typeface="Calibri"/>
                <a:cs typeface="Calibri"/>
                <a:sym typeface="Calibri"/>
              </a:rPr>
              <a:t>Coming up next....   Episode 2: AI in Course Design and Assessment</a:t>
            </a:r>
            <a:endParaRPr sz="1500">
              <a:solidFill>
                <a:schemeClr val="dk1"/>
              </a:solidFill>
              <a:latin typeface="Calibri"/>
              <a:ea typeface="Calibri"/>
              <a:cs typeface="Calibri"/>
              <a:sym typeface="Calibri"/>
            </a:endParaRPr>
          </a:p>
          <a:p>
            <a:pPr indent="0" lvl="0" marL="0" marR="0" rtl="0" algn="l">
              <a:spcBef>
                <a:spcPts val="0"/>
              </a:spcBef>
              <a:spcAft>
                <a:spcPts val="0"/>
              </a:spcAft>
              <a:buClr>
                <a:srgbClr val="545B66"/>
              </a:buClr>
              <a:buSzPts val="1250"/>
              <a:buFont typeface="Calibri"/>
              <a:buNone/>
            </a:pPr>
            <a:r>
              <a:rPr lang="en-US" sz="1250">
                <a:solidFill>
                  <a:srgbClr val="545B66"/>
                </a:solidFill>
                <a:latin typeface="Calibri"/>
                <a:ea typeface="Calibri"/>
                <a:cs typeface="Calibri"/>
                <a:sym typeface="Calibri"/>
              </a:rPr>
              <a:t>Date and registration to come.</a:t>
            </a:r>
            <a:endParaRPr sz="1500">
              <a:solidFill>
                <a:schemeClr val="dk1"/>
              </a:solidFill>
              <a:latin typeface="Calibri"/>
              <a:ea typeface="Calibri"/>
              <a:cs typeface="Calibri"/>
              <a:sym typeface="Calibri"/>
            </a:endParaRPr>
          </a:p>
        </p:txBody>
      </p:sp>
      <p:sp>
        <p:nvSpPr>
          <p:cNvPr id="480" name="Google Shape;480;p42"/>
          <p:cNvSpPr/>
          <p:nvPr/>
        </p:nvSpPr>
        <p:spPr>
          <a:xfrm>
            <a:off x="5760720" y="1828800"/>
            <a:ext cx="2926080" cy="1965960"/>
          </a:xfrm>
          <a:prstGeom prst="roundRect">
            <a:avLst>
              <a:gd fmla="val 3721" name="adj"/>
            </a:avLst>
          </a:prstGeom>
          <a:solidFill>
            <a:srgbClr val="EEF3F8"/>
          </a:solidFill>
          <a:ln cap="flat" cmpd="sng" w="12700">
            <a:solidFill>
              <a:srgbClr val="EEF3F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1" name="Google Shape;481;p42"/>
          <p:cNvSpPr txBox="1"/>
          <p:nvPr/>
        </p:nvSpPr>
        <p:spPr>
          <a:xfrm>
            <a:off x="5943600" y="1965960"/>
            <a:ext cx="2606040" cy="16916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4D9B"/>
              </a:buClr>
              <a:buSzPts val="1500"/>
              <a:buFont typeface="Georgia"/>
              <a:buNone/>
            </a:pPr>
            <a:r>
              <a:rPr b="1" lang="en-US" sz="1500">
                <a:solidFill>
                  <a:srgbClr val="004D9B"/>
                </a:solidFill>
                <a:latin typeface="Georgia"/>
                <a:ea typeface="Georgia"/>
                <a:cs typeface="Georgia"/>
                <a:sym typeface="Georgia"/>
              </a:rPr>
              <a:t>Thank you for spending an hour and a half with us.</a:t>
            </a:r>
            <a:endParaRPr sz="1500">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800"/>
              <a:buFont typeface="Calibri"/>
              <a:buNone/>
            </a:pPr>
            <a:r>
              <a:rPr lang="en-US" sz="800">
                <a:solidFill>
                  <a:srgbClr val="000000"/>
                </a:solidFill>
                <a:latin typeface="Calibri"/>
                <a:ea typeface="Calibri"/>
                <a:cs typeface="Calibri"/>
                <a:sym typeface="Calibri"/>
              </a:rPr>
              <a:t> </a:t>
            </a:r>
            <a:endParaRPr sz="1500">
              <a:solidFill>
                <a:schemeClr val="dk1"/>
              </a:solidFill>
              <a:latin typeface="Calibri"/>
              <a:ea typeface="Calibri"/>
              <a:cs typeface="Calibri"/>
              <a:sym typeface="Calibri"/>
            </a:endParaRPr>
          </a:p>
          <a:p>
            <a:pPr indent="0" lvl="0" marL="0" marR="0" rtl="0" algn="l">
              <a:spcBef>
                <a:spcPts val="0"/>
              </a:spcBef>
              <a:spcAft>
                <a:spcPts val="0"/>
              </a:spcAft>
              <a:buClr>
                <a:srgbClr val="1F2530"/>
              </a:buClr>
              <a:buSzPts val="1250"/>
              <a:buFont typeface="Calibri"/>
              <a:buNone/>
            </a:pPr>
            <a:r>
              <a:rPr lang="en-US" sz="1250">
                <a:solidFill>
                  <a:srgbClr val="1F2530"/>
                </a:solidFill>
                <a:latin typeface="Calibri"/>
                <a:ea typeface="Calibri"/>
                <a:cs typeface="Calibri"/>
                <a:sym typeface="Calibri"/>
              </a:rPr>
              <a:t>Every link will also be in the chat and in the follow-up email.</a:t>
            </a:r>
            <a:endParaRPr sz="1500">
              <a:solidFill>
                <a:schemeClr val="dk1"/>
              </a:solidFill>
              <a:latin typeface="Calibri"/>
              <a:ea typeface="Calibri"/>
              <a:cs typeface="Calibri"/>
              <a:sym typeface="Calibri"/>
            </a:endParaRPr>
          </a:p>
        </p:txBody>
      </p:sp>
      <p:sp>
        <p:nvSpPr>
          <p:cNvPr id="482" name="Google Shape;482;p42"/>
          <p:cNvSpPr txBox="1"/>
          <p:nvPr/>
        </p:nvSpPr>
        <p:spPr>
          <a:xfrm>
            <a:off x="457200" y="4434840"/>
            <a:ext cx="5943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45B66"/>
              </a:buClr>
              <a:buSzPts val="900"/>
              <a:buFont typeface="Calibri"/>
              <a:buNone/>
            </a:pPr>
            <a:r>
              <a:rPr i="1" lang="en-US" sz="900">
                <a:solidFill>
                  <a:srgbClr val="545B66"/>
                </a:solidFill>
                <a:latin typeface="Calibri"/>
                <a:ea typeface="Calibri"/>
                <a:cs typeface="Calibri"/>
                <a:sym typeface="Calibri"/>
              </a:rPr>
              <a:t>Slides created in collaboration with Claude AI (Anthropic).</a:t>
            </a:r>
            <a:endParaRPr sz="900">
              <a:solidFill>
                <a:schemeClr val="dk1"/>
              </a:solidFill>
              <a:latin typeface="Calibri"/>
              <a:ea typeface="Calibri"/>
              <a:cs typeface="Calibri"/>
              <a:sym typeface="Calibri"/>
            </a:endParaRPr>
          </a:p>
        </p:txBody>
      </p:sp>
      <p:sp>
        <p:nvSpPr>
          <p:cNvPr id="483" name="Google Shape;483;p42"/>
          <p:cNvSpPr txBox="1"/>
          <p:nvPr>
            <p:ph idx="4294967295" type="sldNum"/>
          </p:nvPr>
        </p:nvSpPr>
        <p:spPr>
          <a:xfrm>
            <a:off x="8138160" y="4773168"/>
            <a:ext cx="548640" cy="228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lang="en-US" sz="900">
                <a:solidFill>
                  <a:srgbClr val="545B66"/>
                </a:solidFill>
                <a:latin typeface="Calibri"/>
                <a:ea typeface="Calibri"/>
                <a:cs typeface="Calibri"/>
                <a:sym typeface="Calibri"/>
              </a:rPr>
              <a:t>‹#›</a:t>
            </a:fld>
            <a:endParaRPr sz="900">
              <a:solidFill>
                <a:srgbClr val="545B66"/>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