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6" r:id="rId2"/>
    <p:sldId id="288" r:id="rId3"/>
    <p:sldId id="287" r:id="rId4"/>
    <p:sldId id="284" r:id="rId5"/>
    <p:sldId id="290" r:id="rId6"/>
    <p:sldId id="292"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0" autoAdjust="0"/>
    <p:restoredTop sz="94660"/>
  </p:normalViewPr>
  <p:slideViewPr>
    <p:cSldViewPr snapToGrid="0">
      <p:cViewPr>
        <p:scale>
          <a:sx n="106" d="100"/>
          <a:sy n="106" d="100"/>
        </p:scale>
        <p:origin x="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CC54A0-DBEC-4281-B0BC-5233F723FF25}" type="datetimeFigureOut">
              <a:rPr lang="en-US" smtClean="0"/>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1F3994-4C53-4ED1-9DA6-9B4BB5EA53E3}" type="slidenum">
              <a:rPr lang="en-US" smtClean="0"/>
              <a:t>‹#›</a:t>
            </a:fld>
            <a:endParaRPr lang="en-US"/>
          </a:p>
        </p:txBody>
      </p:sp>
    </p:spTree>
    <p:extLst>
      <p:ext uri="{BB962C8B-B14F-4D97-AF65-F5344CB8AC3E}">
        <p14:creationId xmlns:p14="http://schemas.microsoft.com/office/powerpoint/2010/main" val="3695968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CC54A0-DBEC-4281-B0BC-5233F723FF25}" type="datetimeFigureOut">
              <a:rPr lang="en-US" smtClean="0"/>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1F3994-4C53-4ED1-9DA6-9B4BB5EA53E3}" type="slidenum">
              <a:rPr lang="en-US" smtClean="0"/>
              <a:t>‹#›</a:t>
            </a:fld>
            <a:endParaRPr lang="en-US"/>
          </a:p>
        </p:txBody>
      </p:sp>
    </p:spTree>
    <p:extLst>
      <p:ext uri="{BB962C8B-B14F-4D97-AF65-F5344CB8AC3E}">
        <p14:creationId xmlns:p14="http://schemas.microsoft.com/office/powerpoint/2010/main" val="2315591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CC54A0-DBEC-4281-B0BC-5233F723FF25}" type="datetimeFigureOut">
              <a:rPr lang="en-US" smtClean="0"/>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1F3994-4C53-4ED1-9DA6-9B4BB5EA53E3}" type="slidenum">
              <a:rPr lang="en-US" smtClean="0"/>
              <a:t>‹#›</a:t>
            </a:fld>
            <a:endParaRPr lang="en-US"/>
          </a:p>
        </p:txBody>
      </p:sp>
    </p:spTree>
    <p:extLst>
      <p:ext uri="{BB962C8B-B14F-4D97-AF65-F5344CB8AC3E}">
        <p14:creationId xmlns:p14="http://schemas.microsoft.com/office/powerpoint/2010/main" val="359957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CC54A0-DBEC-4281-B0BC-5233F723FF25}" type="datetimeFigureOut">
              <a:rPr lang="en-US" smtClean="0"/>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1F3994-4C53-4ED1-9DA6-9B4BB5EA53E3}" type="slidenum">
              <a:rPr lang="en-US" smtClean="0"/>
              <a:t>‹#›</a:t>
            </a:fld>
            <a:endParaRPr lang="en-US"/>
          </a:p>
        </p:txBody>
      </p:sp>
    </p:spTree>
    <p:extLst>
      <p:ext uri="{BB962C8B-B14F-4D97-AF65-F5344CB8AC3E}">
        <p14:creationId xmlns:p14="http://schemas.microsoft.com/office/powerpoint/2010/main" val="2578072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CC54A0-DBEC-4281-B0BC-5233F723FF25}" type="datetimeFigureOut">
              <a:rPr lang="en-US" smtClean="0"/>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1F3994-4C53-4ED1-9DA6-9B4BB5EA53E3}" type="slidenum">
              <a:rPr lang="en-US" smtClean="0"/>
              <a:t>‹#›</a:t>
            </a:fld>
            <a:endParaRPr lang="en-US"/>
          </a:p>
        </p:txBody>
      </p:sp>
    </p:spTree>
    <p:extLst>
      <p:ext uri="{BB962C8B-B14F-4D97-AF65-F5344CB8AC3E}">
        <p14:creationId xmlns:p14="http://schemas.microsoft.com/office/powerpoint/2010/main" val="1923252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CC54A0-DBEC-4281-B0BC-5233F723FF25}" type="datetimeFigureOut">
              <a:rPr lang="en-US" smtClean="0"/>
              <a:t>7/29/2022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1F3994-4C53-4ED1-9DA6-9B4BB5EA53E3}" type="slidenum">
              <a:rPr lang="en-US" smtClean="0"/>
              <a:t>‹#›</a:t>
            </a:fld>
            <a:endParaRPr lang="en-US"/>
          </a:p>
        </p:txBody>
      </p:sp>
    </p:spTree>
    <p:extLst>
      <p:ext uri="{BB962C8B-B14F-4D97-AF65-F5344CB8AC3E}">
        <p14:creationId xmlns:p14="http://schemas.microsoft.com/office/powerpoint/2010/main" val="3230988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CC54A0-DBEC-4281-B0BC-5233F723FF25}" type="datetimeFigureOut">
              <a:rPr lang="en-US" smtClean="0"/>
              <a:t>7/29/2022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1F3994-4C53-4ED1-9DA6-9B4BB5EA53E3}" type="slidenum">
              <a:rPr lang="en-US" smtClean="0"/>
              <a:t>‹#›</a:t>
            </a:fld>
            <a:endParaRPr lang="en-US"/>
          </a:p>
        </p:txBody>
      </p:sp>
    </p:spTree>
    <p:extLst>
      <p:ext uri="{BB962C8B-B14F-4D97-AF65-F5344CB8AC3E}">
        <p14:creationId xmlns:p14="http://schemas.microsoft.com/office/powerpoint/2010/main" val="4177426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CC54A0-DBEC-4281-B0BC-5233F723FF25}" type="datetimeFigureOut">
              <a:rPr lang="en-US" smtClean="0"/>
              <a:t>7/29/2022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1F3994-4C53-4ED1-9DA6-9B4BB5EA53E3}" type="slidenum">
              <a:rPr lang="en-US" smtClean="0"/>
              <a:t>‹#›</a:t>
            </a:fld>
            <a:endParaRPr lang="en-US"/>
          </a:p>
        </p:txBody>
      </p:sp>
    </p:spTree>
    <p:extLst>
      <p:ext uri="{BB962C8B-B14F-4D97-AF65-F5344CB8AC3E}">
        <p14:creationId xmlns:p14="http://schemas.microsoft.com/office/powerpoint/2010/main" val="3484017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CC54A0-DBEC-4281-B0BC-5233F723FF25}" type="datetimeFigureOut">
              <a:rPr lang="en-US" smtClean="0"/>
              <a:t>7/29/2022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1F3994-4C53-4ED1-9DA6-9B4BB5EA53E3}" type="slidenum">
              <a:rPr lang="en-US" smtClean="0"/>
              <a:t>‹#›</a:t>
            </a:fld>
            <a:endParaRPr lang="en-US"/>
          </a:p>
        </p:txBody>
      </p:sp>
    </p:spTree>
    <p:extLst>
      <p:ext uri="{BB962C8B-B14F-4D97-AF65-F5344CB8AC3E}">
        <p14:creationId xmlns:p14="http://schemas.microsoft.com/office/powerpoint/2010/main" val="885073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CC54A0-DBEC-4281-B0BC-5233F723FF25}" type="datetimeFigureOut">
              <a:rPr lang="en-US" smtClean="0"/>
              <a:t>7/29/2022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1F3994-4C53-4ED1-9DA6-9B4BB5EA53E3}" type="slidenum">
              <a:rPr lang="en-US" smtClean="0"/>
              <a:t>‹#›</a:t>
            </a:fld>
            <a:endParaRPr lang="en-US"/>
          </a:p>
        </p:txBody>
      </p:sp>
    </p:spTree>
    <p:extLst>
      <p:ext uri="{BB962C8B-B14F-4D97-AF65-F5344CB8AC3E}">
        <p14:creationId xmlns:p14="http://schemas.microsoft.com/office/powerpoint/2010/main" val="1158826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CC54A0-DBEC-4281-B0BC-5233F723FF25}" type="datetimeFigureOut">
              <a:rPr lang="en-US" smtClean="0"/>
              <a:t>7/29/2022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1F3994-4C53-4ED1-9DA6-9B4BB5EA53E3}" type="slidenum">
              <a:rPr lang="en-US" smtClean="0"/>
              <a:t>‹#›</a:t>
            </a:fld>
            <a:endParaRPr lang="en-US"/>
          </a:p>
        </p:txBody>
      </p:sp>
    </p:spTree>
    <p:extLst>
      <p:ext uri="{BB962C8B-B14F-4D97-AF65-F5344CB8AC3E}">
        <p14:creationId xmlns:p14="http://schemas.microsoft.com/office/powerpoint/2010/main" val="3183809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CC54A0-DBEC-4281-B0BC-5233F723FF25}" type="datetimeFigureOut">
              <a:rPr lang="en-US" smtClean="0"/>
              <a:t>7/29/2022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1F3994-4C53-4ED1-9DA6-9B4BB5EA53E3}" type="slidenum">
              <a:rPr lang="en-US" smtClean="0"/>
              <a:t>‹#›</a:t>
            </a:fld>
            <a:endParaRPr lang="en-US"/>
          </a:p>
        </p:txBody>
      </p:sp>
    </p:spTree>
    <p:extLst>
      <p:ext uri="{BB962C8B-B14F-4D97-AF65-F5344CB8AC3E}">
        <p14:creationId xmlns:p14="http://schemas.microsoft.com/office/powerpoint/2010/main" val="153745832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475749F-F487-4EFB-ABC7-C1359590EB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078F9C-8222-F9D6-BE40-97EF5420C01D}"/>
              </a:ext>
            </a:extLst>
          </p:cNvPr>
          <p:cNvSpPr>
            <a:spLocks noGrp="1"/>
          </p:cNvSpPr>
          <p:nvPr>
            <p:ph type="ctrTitle"/>
          </p:nvPr>
        </p:nvSpPr>
        <p:spPr>
          <a:xfrm>
            <a:off x="880281" y="921452"/>
            <a:ext cx="4985018" cy="3268639"/>
          </a:xfrm>
        </p:spPr>
        <p:txBody>
          <a:bodyPr anchor="b">
            <a:normAutofit/>
          </a:bodyPr>
          <a:lstStyle/>
          <a:p>
            <a:pPr algn="l"/>
            <a:r>
              <a:rPr lang="en-US" sz="4500"/>
              <a:t>Sample GPR output</a:t>
            </a:r>
            <a:br>
              <a:rPr lang="en-US" sz="4500"/>
            </a:br>
            <a:r>
              <a:rPr lang="en-US" sz="4500"/>
              <a:t>Shaker Village Cemetery, Kentucky</a:t>
            </a:r>
          </a:p>
        </p:txBody>
      </p:sp>
      <p:sp>
        <p:nvSpPr>
          <p:cNvPr id="3" name="Subtitle 2">
            <a:extLst>
              <a:ext uri="{FF2B5EF4-FFF2-40B4-BE49-F238E27FC236}">
                <a16:creationId xmlns:a16="http://schemas.microsoft.com/office/drawing/2014/main" id="{A12E0742-6CF1-99F9-2268-1334AA46CADD}"/>
              </a:ext>
            </a:extLst>
          </p:cNvPr>
          <p:cNvSpPr>
            <a:spLocks noGrp="1"/>
          </p:cNvSpPr>
          <p:nvPr>
            <p:ph type="subTitle" idx="1"/>
          </p:nvPr>
        </p:nvSpPr>
        <p:spPr>
          <a:xfrm>
            <a:off x="880281" y="4285129"/>
            <a:ext cx="4985017" cy="1420409"/>
          </a:xfrm>
        </p:spPr>
        <p:txBody>
          <a:bodyPr anchor="t">
            <a:normAutofit/>
          </a:bodyPr>
          <a:lstStyle/>
          <a:p>
            <a:pPr algn="l"/>
            <a:endParaRPr lang="en-US"/>
          </a:p>
        </p:txBody>
      </p:sp>
      <p:sp>
        <p:nvSpPr>
          <p:cNvPr id="10" name="Freeform: Shape 9">
            <a:extLst>
              <a:ext uri="{FF2B5EF4-FFF2-40B4-BE49-F238E27FC236}">
                <a16:creationId xmlns:a16="http://schemas.microsoft.com/office/drawing/2014/main" id="{16D6FAA8-41A5-46EA-A8AB-E9D2754A6F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00601" y="1073777"/>
            <a:ext cx="5623281" cy="4686943"/>
          </a:xfrm>
          <a:custGeom>
            <a:avLst/>
            <a:gdLst>
              <a:gd name="connsiteX0" fmla="*/ 2768595 w 4574113"/>
              <a:gd name="connsiteY0" fmla="*/ 2476119 h 3812472"/>
              <a:gd name="connsiteX1" fmla="*/ 3374676 w 4574113"/>
              <a:gd name="connsiteY1" fmla="*/ 2476119 h 3812472"/>
              <a:gd name="connsiteX2" fmla="*/ 3403209 w 4574113"/>
              <a:gd name="connsiteY2" fmla="*/ 2479909 h 3812472"/>
              <a:gd name="connsiteX3" fmla="*/ 3422833 w 4574113"/>
              <a:gd name="connsiteY3" fmla="*/ 2488137 h 3812472"/>
              <a:gd name="connsiteX4" fmla="*/ 3410840 w 4574113"/>
              <a:gd name="connsiteY4" fmla="*/ 2508879 h 3812472"/>
              <a:gd name="connsiteX5" fmla="*/ 2985934 w 4574113"/>
              <a:gd name="connsiteY5" fmla="*/ 3243764 h 3812472"/>
              <a:gd name="connsiteX6" fmla="*/ 2732784 w 4574113"/>
              <a:gd name="connsiteY6" fmla="*/ 3390890 h 3812472"/>
              <a:gd name="connsiteX7" fmla="*/ 2529297 w 4574113"/>
              <a:gd name="connsiteY7" fmla="*/ 3390890 h 3812472"/>
              <a:gd name="connsiteX8" fmla="*/ 2505559 w 4574113"/>
              <a:gd name="connsiteY8" fmla="*/ 3390890 h 3812472"/>
              <a:gd name="connsiteX9" fmla="*/ 2482907 w 4574113"/>
              <a:gd name="connsiteY9" fmla="*/ 3351884 h 3812472"/>
              <a:gd name="connsiteX10" fmla="*/ 2371959 w 4574113"/>
              <a:gd name="connsiteY10" fmla="*/ 3160822 h 3812472"/>
              <a:gd name="connsiteX11" fmla="*/ 2371959 w 4574113"/>
              <a:gd name="connsiteY11" fmla="*/ 3053878 h 3812472"/>
              <a:gd name="connsiteX12" fmla="*/ 2675654 w 4574113"/>
              <a:gd name="connsiteY12" fmla="*/ 2530895 h 3812472"/>
              <a:gd name="connsiteX13" fmla="*/ 2768595 w 4574113"/>
              <a:gd name="connsiteY13" fmla="*/ 2476119 h 3812472"/>
              <a:gd name="connsiteX14" fmla="*/ 3909778 w 4574113"/>
              <a:gd name="connsiteY14" fmla="*/ 676847 h 3812472"/>
              <a:gd name="connsiteX15" fmla="*/ 4305516 w 4574113"/>
              <a:gd name="connsiteY15" fmla="*/ 676847 h 3812472"/>
              <a:gd name="connsiteX16" fmla="*/ 4367056 w 4574113"/>
              <a:gd name="connsiteY16" fmla="*/ 712612 h 3812472"/>
              <a:gd name="connsiteX17" fmla="*/ 4564498 w 4574113"/>
              <a:gd name="connsiteY17" fmla="*/ 1054092 h 3812472"/>
              <a:gd name="connsiteX18" fmla="*/ 4564498 w 4574113"/>
              <a:gd name="connsiteY18" fmla="*/ 1123921 h 3812472"/>
              <a:gd name="connsiteX19" fmla="*/ 4367056 w 4574113"/>
              <a:gd name="connsiteY19" fmla="*/ 1465401 h 3812472"/>
              <a:gd name="connsiteX20" fmla="*/ 4305516 w 4574113"/>
              <a:gd name="connsiteY20" fmla="*/ 1501167 h 3812472"/>
              <a:gd name="connsiteX21" fmla="*/ 3909778 w 4574113"/>
              <a:gd name="connsiteY21" fmla="*/ 1501167 h 3812472"/>
              <a:gd name="connsiteX22" fmla="*/ 3849091 w 4574113"/>
              <a:gd name="connsiteY22" fmla="*/ 1465401 h 3812472"/>
              <a:gd name="connsiteX23" fmla="*/ 3650795 w 4574113"/>
              <a:gd name="connsiteY23" fmla="*/ 1123921 h 3812472"/>
              <a:gd name="connsiteX24" fmla="*/ 3650795 w 4574113"/>
              <a:gd name="connsiteY24" fmla="*/ 1054092 h 3812472"/>
              <a:gd name="connsiteX25" fmla="*/ 3849091 w 4574113"/>
              <a:gd name="connsiteY25" fmla="*/ 712612 h 3812472"/>
              <a:gd name="connsiteX26" fmla="*/ 3909778 w 4574113"/>
              <a:gd name="connsiteY26" fmla="*/ 676847 h 3812472"/>
              <a:gd name="connsiteX27" fmla="*/ 1104892 w 4574113"/>
              <a:gd name="connsiteY27" fmla="*/ 0 h 3812472"/>
              <a:gd name="connsiteX28" fmla="*/ 2732784 w 4574113"/>
              <a:gd name="connsiteY28" fmla="*/ 0 h 3812472"/>
              <a:gd name="connsiteX29" fmla="*/ 2985934 w 4574113"/>
              <a:gd name="connsiteY29" fmla="*/ 147125 h 3812472"/>
              <a:gd name="connsiteX30" fmla="*/ 3798122 w 4574113"/>
              <a:gd name="connsiteY30" fmla="*/ 1551823 h 3812472"/>
              <a:gd name="connsiteX31" fmla="*/ 3798122 w 4574113"/>
              <a:gd name="connsiteY31" fmla="*/ 1839068 h 3812472"/>
              <a:gd name="connsiteX32" fmla="*/ 3496551 w 4574113"/>
              <a:gd name="connsiteY32" fmla="*/ 2360642 h 3812472"/>
              <a:gd name="connsiteX33" fmla="*/ 3471135 w 4574113"/>
              <a:gd name="connsiteY33" fmla="*/ 2404597 h 3812472"/>
              <a:gd name="connsiteX34" fmla="*/ 3472029 w 4574113"/>
              <a:gd name="connsiteY34" fmla="*/ 2404972 h 3812472"/>
              <a:gd name="connsiteX35" fmla="*/ 3516881 w 4574113"/>
              <a:gd name="connsiteY35" fmla="*/ 2450209 h 3812472"/>
              <a:gd name="connsiteX36" fmla="*/ 3857970 w 4574113"/>
              <a:gd name="connsiteY36" fmla="*/ 3040131 h 3812472"/>
              <a:gd name="connsiteX37" fmla="*/ 3857970 w 4574113"/>
              <a:gd name="connsiteY37" fmla="*/ 3160764 h 3812472"/>
              <a:gd name="connsiteX38" fmla="*/ 3516881 w 4574113"/>
              <a:gd name="connsiteY38" fmla="*/ 3750684 h 3812472"/>
              <a:gd name="connsiteX39" fmla="*/ 3410567 w 4574113"/>
              <a:gd name="connsiteY39" fmla="*/ 3812472 h 3812472"/>
              <a:gd name="connsiteX40" fmla="*/ 2726911 w 4574113"/>
              <a:gd name="connsiteY40" fmla="*/ 3812472 h 3812472"/>
              <a:gd name="connsiteX41" fmla="*/ 2622074 w 4574113"/>
              <a:gd name="connsiteY41" fmla="*/ 3750684 h 3812472"/>
              <a:gd name="connsiteX42" fmla="*/ 2438330 w 4574113"/>
              <a:gd name="connsiteY42" fmla="*/ 3434265 h 3812472"/>
              <a:gd name="connsiteX43" fmla="*/ 2417573 w 4574113"/>
              <a:gd name="connsiteY43" fmla="*/ 3398519 h 3812472"/>
              <a:gd name="connsiteX44" fmla="*/ 2433905 w 4574113"/>
              <a:gd name="connsiteY44" fmla="*/ 3398519 h 3812472"/>
              <a:gd name="connsiteX45" fmla="*/ 2511101 w 4574113"/>
              <a:gd name="connsiteY45" fmla="*/ 3398519 h 3812472"/>
              <a:gd name="connsiteX46" fmla="*/ 2544636 w 4574113"/>
              <a:gd name="connsiteY46" fmla="*/ 3456269 h 3812472"/>
              <a:gd name="connsiteX47" fmla="*/ 2672757 w 4574113"/>
              <a:gd name="connsiteY47" fmla="*/ 3676902 h 3812472"/>
              <a:gd name="connsiteX48" fmla="*/ 2765699 w 4574113"/>
              <a:gd name="connsiteY48" fmla="*/ 3731679 h 3812472"/>
              <a:gd name="connsiteX49" fmla="*/ 3371780 w 4574113"/>
              <a:gd name="connsiteY49" fmla="*/ 3731679 h 3812472"/>
              <a:gd name="connsiteX50" fmla="*/ 3466029 w 4574113"/>
              <a:gd name="connsiteY50" fmla="*/ 3676902 h 3812472"/>
              <a:gd name="connsiteX51" fmla="*/ 3768415 w 4574113"/>
              <a:gd name="connsiteY51" fmla="*/ 3153920 h 3812472"/>
              <a:gd name="connsiteX52" fmla="*/ 3768415 w 4574113"/>
              <a:gd name="connsiteY52" fmla="*/ 3046975 h 3812472"/>
              <a:gd name="connsiteX53" fmla="*/ 3466029 w 4574113"/>
              <a:gd name="connsiteY53" fmla="*/ 2523992 h 3812472"/>
              <a:gd name="connsiteX54" fmla="*/ 3426268 w 4574113"/>
              <a:gd name="connsiteY54" fmla="*/ 2483888 h 3812472"/>
              <a:gd name="connsiteX55" fmla="*/ 3421667 w 4574113"/>
              <a:gd name="connsiteY55" fmla="*/ 2481960 h 3812472"/>
              <a:gd name="connsiteX56" fmla="*/ 3446331 w 4574113"/>
              <a:gd name="connsiteY56" fmla="*/ 2439303 h 3812472"/>
              <a:gd name="connsiteX57" fmla="*/ 3464674 w 4574113"/>
              <a:gd name="connsiteY57" fmla="*/ 2407578 h 3812472"/>
              <a:gd name="connsiteX58" fmla="*/ 3445649 w 4574113"/>
              <a:gd name="connsiteY58" fmla="*/ 2399601 h 3812472"/>
              <a:gd name="connsiteX59" fmla="*/ 3413464 w 4574113"/>
              <a:gd name="connsiteY59" fmla="*/ 2395325 h 3812472"/>
              <a:gd name="connsiteX60" fmla="*/ 2729808 w 4574113"/>
              <a:gd name="connsiteY60" fmla="*/ 2395325 h 3812472"/>
              <a:gd name="connsiteX61" fmla="*/ 2624971 w 4574113"/>
              <a:gd name="connsiteY61" fmla="*/ 2457112 h 3812472"/>
              <a:gd name="connsiteX62" fmla="*/ 2282405 w 4574113"/>
              <a:gd name="connsiteY62" fmla="*/ 3047034 h 3812472"/>
              <a:gd name="connsiteX63" fmla="*/ 2282405 w 4574113"/>
              <a:gd name="connsiteY63" fmla="*/ 3167666 h 3812472"/>
              <a:gd name="connsiteX64" fmla="*/ 2395478 w 4574113"/>
              <a:gd name="connsiteY64" fmla="*/ 3362386 h 3812472"/>
              <a:gd name="connsiteX65" fmla="*/ 2412031 w 4574113"/>
              <a:gd name="connsiteY65" fmla="*/ 3390890 h 3812472"/>
              <a:gd name="connsiteX66" fmla="*/ 2335350 w 4574113"/>
              <a:gd name="connsiteY66" fmla="*/ 3390890 h 3812472"/>
              <a:gd name="connsiteX67" fmla="*/ 1104892 w 4574113"/>
              <a:gd name="connsiteY67" fmla="*/ 3390890 h 3812472"/>
              <a:gd name="connsiteX68" fmla="*/ 855258 w 4574113"/>
              <a:gd name="connsiteY68" fmla="*/ 3243764 h 3812472"/>
              <a:gd name="connsiteX69" fmla="*/ 39555 w 4574113"/>
              <a:gd name="connsiteY69" fmla="*/ 1839068 h 3812472"/>
              <a:gd name="connsiteX70" fmla="*/ 39555 w 4574113"/>
              <a:gd name="connsiteY70" fmla="*/ 1551823 h 3812472"/>
              <a:gd name="connsiteX71" fmla="*/ 855258 w 4574113"/>
              <a:gd name="connsiteY71" fmla="*/ 147125 h 3812472"/>
              <a:gd name="connsiteX72" fmla="*/ 1104892 w 4574113"/>
              <a:gd name="connsiteY72" fmla="*/ 0 h 3812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574113" h="3812472">
                <a:moveTo>
                  <a:pt x="2768595" y="2476119"/>
                </a:moveTo>
                <a:cubicBezTo>
                  <a:pt x="2768595" y="2476119"/>
                  <a:pt x="2768595" y="2476119"/>
                  <a:pt x="3374676" y="2476119"/>
                </a:cubicBezTo>
                <a:cubicBezTo>
                  <a:pt x="3384493" y="2476119"/>
                  <a:pt x="3394066" y="2477423"/>
                  <a:pt x="3403209" y="2479909"/>
                </a:cubicBezTo>
                <a:lnTo>
                  <a:pt x="3422833" y="2488137"/>
                </a:lnTo>
                <a:lnTo>
                  <a:pt x="3410840" y="2508879"/>
                </a:lnTo>
                <a:cubicBezTo>
                  <a:pt x="3302401" y="2696426"/>
                  <a:pt x="3163600" y="2936487"/>
                  <a:pt x="2985934" y="3243764"/>
                </a:cubicBezTo>
                <a:cubicBezTo>
                  <a:pt x="2933195" y="3334842"/>
                  <a:pt x="2838263" y="3390890"/>
                  <a:pt x="2732784" y="3390890"/>
                </a:cubicBezTo>
                <a:cubicBezTo>
                  <a:pt x="2732784" y="3390890"/>
                  <a:pt x="2732784" y="3390890"/>
                  <a:pt x="2529297" y="3390890"/>
                </a:cubicBezTo>
                <a:lnTo>
                  <a:pt x="2505559" y="3390890"/>
                </a:lnTo>
                <a:lnTo>
                  <a:pt x="2482907" y="3351884"/>
                </a:lnTo>
                <a:cubicBezTo>
                  <a:pt x="2451367" y="3297569"/>
                  <a:pt x="2414666" y="3234367"/>
                  <a:pt x="2371959" y="3160822"/>
                </a:cubicBezTo>
                <a:cubicBezTo>
                  <a:pt x="2352324" y="3128217"/>
                  <a:pt x="2352324" y="3086483"/>
                  <a:pt x="2371959" y="3053878"/>
                </a:cubicBezTo>
                <a:cubicBezTo>
                  <a:pt x="2371959" y="3053878"/>
                  <a:pt x="2371959" y="3053878"/>
                  <a:pt x="2675654" y="2530895"/>
                </a:cubicBezTo>
                <a:cubicBezTo>
                  <a:pt x="2693981" y="2496986"/>
                  <a:pt x="2730633" y="2476119"/>
                  <a:pt x="2768595" y="2476119"/>
                </a:cubicBezTo>
                <a:close/>
                <a:moveTo>
                  <a:pt x="3909778" y="676847"/>
                </a:moveTo>
                <a:cubicBezTo>
                  <a:pt x="3909778" y="676847"/>
                  <a:pt x="3909778" y="676847"/>
                  <a:pt x="4305516" y="676847"/>
                </a:cubicBezTo>
                <a:cubicBezTo>
                  <a:pt x="4331158" y="676847"/>
                  <a:pt x="4354235" y="690472"/>
                  <a:pt x="4367056" y="712612"/>
                </a:cubicBezTo>
                <a:cubicBezTo>
                  <a:pt x="4367056" y="712612"/>
                  <a:pt x="4367056" y="712612"/>
                  <a:pt x="4564498" y="1054092"/>
                </a:cubicBezTo>
                <a:cubicBezTo>
                  <a:pt x="4577319" y="1075382"/>
                  <a:pt x="4577319" y="1102632"/>
                  <a:pt x="4564498" y="1123921"/>
                </a:cubicBezTo>
                <a:cubicBezTo>
                  <a:pt x="4564498" y="1123921"/>
                  <a:pt x="4564498" y="1123921"/>
                  <a:pt x="4367056" y="1465401"/>
                </a:cubicBezTo>
                <a:cubicBezTo>
                  <a:pt x="4354235" y="1487542"/>
                  <a:pt x="4331158" y="1501167"/>
                  <a:pt x="4305516" y="1501167"/>
                </a:cubicBezTo>
                <a:cubicBezTo>
                  <a:pt x="4305516" y="1501167"/>
                  <a:pt x="4305516" y="1501167"/>
                  <a:pt x="3909778" y="1501167"/>
                </a:cubicBezTo>
                <a:cubicBezTo>
                  <a:pt x="3884990" y="1501167"/>
                  <a:pt x="3861058" y="1487542"/>
                  <a:pt x="3849091" y="1465401"/>
                </a:cubicBezTo>
                <a:cubicBezTo>
                  <a:pt x="3849091" y="1465401"/>
                  <a:pt x="3849091" y="1465401"/>
                  <a:pt x="3650795" y="1123921"/>
                </a:cubicBezTo>
                <a:cubicBezTo>
                  <a:pt x="3637974" y="1102632"/>
                  <a:pt x="3637974" y="1075382"/>
                  <a:pt x="3650795" y="1054092"/>
                </a:cubicBezTo>
                <a:cubicBezTo>
                  <a:pt x="3650795" y="1054092"/>
                  <a:pt x="3650795" y="1054092"/>
                  <a:pt x="3849091" y="712612"/>
                </a:cubicBezTo>
                <a:cubicBezTo>
                  <a:pt x="3861058" y="690472"/>
                  <a:pt x="3884990" y="676847"/>
                  <a:pt x="3909778" y="676847"/>
                </a:cubicBezTo>
                <a:close/>
                <a:moveTo>
                  <a:pt x="1104892" y="0"/>
                </a:moveTo>
                <a:cubicBezTo>
                  <a:pt x="1104892" y="0"/>
                  <a:pt x="1104892" y="0"/>
                  <a:pt x="2732784" y="0"/>
                </a:cubicBezTo>
                <a:cubicBezTo>
                  <a:pt x="2838263" y="0"/>
                  <a:pt x="2933195" y="56047"/>
                  <a:pt x="2985934" y="147125"/>
                </a:cubicBezTo>
                <a:cubicBezTo>
                  <a:pt x="2985934" y="147125"/>
                  <a:pt x="2985934" y="147125"/>
                  <a:pt x="3798122" y="1551823"/>
                </a:cubicBezTo>
                <a:cubicBezTo>
                  <a:pt x="3850862" y="1639397"/>
                  <a:pt x="3850862" y="1751493"/>
                  <a:pt x="3798122" y="1839068"/>
                </a:cubicBezTo>
                <a:cubicBezTo>
                  <a:pt x="3798122" y="1839068"/>
                  <a:pt x="3798122" y="1839068"/>
                  <a:pt x="3496551" y="2360642"/>
                </a:cubicBezTo>
                <a:lnTo>
                  <a:pt x="3471135" y="2404597"/>
                </a:lnTo>
                <a:lnTo>
                  <a:pt x="3472029" y="2404972"/>
                </a:lnTo>
                <a:cubicBezTo>
                  <a:pt x="3490302" y="2415638"/>
                  <a:pt x="3505806" y="2431084"/>
                  <a:pt x="3516881" y="2450209"/>
                </a:cubicBezTo>
                <a:cubicBezTo>
                  <a:pt x="3516881" y="2450209"/>
                  <a:pt x="3516881" y="2450209"/>
                  <a:pt x="3857970" y="3040131"/>
                </a:cubicBezTo>
                <a:cubicBezTo>
                  <a:pt x="3880120" y="3076909"/>
                  <a:pt x="3880120" y="3123985"/>
                  <a:pt x="3857970" y="3160764"/>
                </a:cubicBezTo>
                <a:cubicBezTo>
                  <a:pt x="3857970" y="3160764"/>
                  <a:pt x="3857970" y="3160764"/>
                  <a:pt x="3516881" y="3750684"/>
                </a:cubicBezTo>
                <a:cubicBezTo>
                  <a:pt x="3494732" y="3788933"/>
                  <a:pt x="3454864" y="3812472"/>
                  <a:pt x="3410567" y="3812472"/>
                </a:cubicBezTo>
                <a:cubicBezTo>
                  <a:pt x="3410567" y="3812472"/>
                  <a:pt x="3410567" y="3812472"/>
                  <a:pt x="2726911" y="3812472"/>
                </a:cubicBezTo>
                <a:cubicBezTo>
                  <a:pt x="2684090" y="3812472"/>
                  <a:pt x="2642747" y="3788933"/>
                  <a:pt x="2622074" y="3750684"/>
                </a:cubicBezTo>
                <a:cubicBezTo>
                  <a:pt x="2622074" y="3750684"/>
                  <a:pt x="2622074" y="3750684"/>
                  <a:pt x="2438330" y="3434265"/>
                </a:cubicBezTo>
                <a:lnTo>
                  <a:pt x="2417573" y="3398519"/>
                </a:lnTo>
                <a:lnTo>
                  <a:pt x="2433905" y="3398519"/>
                </a:lnTo>
                <a:lnTo>
                  <a:pt x="2511101" y="3398519"/>
                </a:lnTo>
                <a:lnTo>
                  <a:pt x="2544636" y="3456269"/>
                </a:lnTo>
                <a:cubicBezTo>
                  <a:pt x="2672757" y="3676902"/>
                  <a:pt x="2672757" y="3676902"/>
                  <a:pt x="2672757" y="3676902"/>
                </a:cubicBezTo>
                <a:cubicBezTo>
                  <a:pt x="2691084" y="3710811"/>
                  <a:pt x="2727737" y="3731679"/>
                  <a:pt x="2765699" y="3731679"/>
                </a:cubicBezTo>
                <a:cubicBezTo>
                  <a:pt x="3371780" y="3731679"/>
                  <a:pt x="3371780" y="3731679"/>
                  <a:pt x="3371780" y="3731679"/>
                </a:cubicBezTo>
                <a:cubicBezTo>
                  <a:pt x="3411050" y="3731679"/>
                  <a:pt x="3446394" y="3710811"/>
                  <a:pt x="3466029" y="3676902"/>
                </a:cubicBezTo>
                <a:cubicBezTo>
                  <a:pt x="3768415" y="3153920"/>
                  <a:pt x="3768415" y="3153920"/>
                  <a:pt x="3768415" y="3153920"/>
                </a:cubicBezTo>
                <a:cubicBezTo>
                  <a:pt x="3788051" y="3121314"/>
                  <a:pt x="3788051" y="3079580"/>
                  <a:pt x="3768415" y="3046975"/>
                </a:cubicBezTo>
                <a:cubicBezTo>
                  <a:pt x="3466029" y="2523992"/>
                  <a:pt x="3466029" y="2523992"/>
                  <a:pt x="3466029" y="2523992"/>
                </a:cubicBezTo>
                <a:cubicBezTo>
                  <a:pt x="3456211" y="2507037"/>
                  <a:pt x="3442467" y="2493343"/>
                  <a:pt x="3426268" y="2483888"/>
                </a:cubicBezTo>
                <a:lnTo>
                  <a:pt x="3421667" y="2481960"/>
                </a:lnTo>
                <a:lnTo>
                  <a:pt x="3446331" y="2439303"/>
                </a:lnTo>
                <a:lnTo>
                  <a:pt x="3464674" y="2407578"/>
                </a:lnTo>
                <a:lnTo>
                  <a:pt x="3445649" y="2399601"/>
                </a:lnTo>
                <a:cubicBezTo>
                  <a:pt x="3435335" y="2396796"/>
                  <a:pt x="3424538" y="2395325"/>
                  <a:pt x="3413464" y="2395325"/>
                </a:cubicBezTo>
                <a:cubicBezTo>
                  <a:pt x="2729808" y="2395325"/>
                  <a:pt x="2729808" y="2395325"/>
                  <a:pt x="2729808" y="2395325"/>
                </a:cubicBezTo>
                <a:cubicBezTo>
                  <a:pt x="2686987" y="2395325"/>
                  <a:pt x="2645644" y="2418863"/>
                  <a:pt x="2624971" y="2457112"/>
                </a:cubicBezTo>
                <a:cubicBezTo>
                  <a:pt x="2282405" y="3047034"/>
                  <a:pt x="2282405" y="3047034"/>
                  <a:pt x="2282405" y="3047034"/>
                </a:cubicBezTo>
                <a:cubicBezTo>
                  <a:pt x="2260256" y="3083811"/>
                  <a:pt x="2260256" y="3130887"/>
                  <a:pt x="2282405" y="3167666"/>
                </a:cubicBezTo>
                <a:cubicBezTo>
                  <a:pt x="2325225" y="3241406"/>
                  <a:pt x="2362693" y="3305929"/>
                  <a:pt x="2395478" y="3362386"/>
                </a:cubicBezTo>
                <a:lnTo>
                  <a:pt x="2412031" y="3390890"/>
                </a:lnTo>
                <a:lnTo>
                  <a:pt x="2335350" y="3390890"/>
                </a:lnTo>
                <a:cubicBezTo>
                  <a:pt x="2096889" y="3390890"/>
                  <a:pt x="1715352" y="3390890"/>
                  <a:pt x="1104892" y="3390890"/>
                </a:cubicBezTo>
                <a:cubicBezTo>
                  <a:pt x="1002929" y="3390890"/>
                  <a:pt x="904482" y="3334842"/>
                  <a:pt x="855258" y="3243764"/>
                </a:cubicBezTo>
                <a:cubicBezTo>
                  <a:pt x="855258" y="3243764"/>
                  <a:pt x="855258" y="3243764"/>
                  <a:pt x="39555" y="1839068"/>
                </a:cubicBezTo>
                <a:cubicBezTo>
                  <a:pt x="-13185" y="1751493"/>
                  <a:pt x="-13185" y="1639397"/>
                  <a:pt x="39555" y="1551823"/>
                </a:cubicBezTo>
                <a:cubicBezTo>
                  <a:pt x="39555" y="1551823"/>
                  <a:pt x="39555" y="1551823"/>
                  <a:pt x="855258" y="147125"/>
                </a:cubicBezTo>
                <a:cubicBezTo>
                  <a:pt x="904482" y="56047"/>
                  <a:pt x="1002929" y="0"/>
                  <a:pt x="1104892"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672106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D6077-61C5-6847-43FB-E61C6FD583CE}"/>
              </a:ext>
            </a:extLst>
          </p:cNvPr>
          <p:cNvSpPr>
            <a:spLocks noGrp="1"/>
          </p:cNvSpPr>
          <p:nvPr>
            <p:ph type="title"/>
          </p:nvPr>
        </p:nvSpPr>
        <p:spPr/>
        <p:txBody>
          <a:bodyPr/>
          <a:lstStyle/>
          <a:p>
            <a:r>
              <a:rPr lang="en-US" dirty="0"/>
              <a:t>Location</a:t>
            </a:r>
          </a:p>
        </p:txBody>
      </p:sp>
      <p:sp>
        <p:nvSpPr>
          <p:cNvPr id="3" name="Content Placeholder 2">
            <a:extLst>
              <a:ext uri="{FF2B5EF4-FFF2-40B4-BE49-F238E27FC236}">
                <a16:creationId xmlns:a16="http://schemas.microsoft.com/office/drawing/2014/main" id="{CBE2BA3B-BBA2-DC14-B8F8-E230FC687DF9}"/>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1290B645-E0DB-2FAD-3AE1-E201931CD3B1}"/>
              </a:ext>
            </a:extLst>
          </p:cNvPr>
          <p:cNvPicPr>
            <a:picLocks noChangeAspect="1"/>
          </p:cNvPicPr>
          <p:nvPr/>
        </p:nvPicPr>
        <p:blipFill>
          <a:blip r:embed="rId2"/>
          <a:stretch>
            <a:fillRect/>
          </a:stretch>
        </p:blipFill>
        <p:spPr>
          <a:xfrm>
            <a:off x="3282651" y="486887"/>
            <a:ext cx="6084288" cy="3746665"/>
          </a:xfrm>
          <a:prstGeom prst="rect">
            <a:avLst/>
          </a:prstGeom>
        </p:spPr>
      </p:pic>
      <p:pic>
        <p:nvPicPr>
          <p:cNvPr id="7" name="Picture 6">
            <a:extLst>
              <a:ext uri="{FF2B5EF4-FFF2-40B4-BE49-F238E27FC236}">
                <a16:creationId xmlns:a16="http://schemas.microsoft.com/office/drawing/2014/main" id="{97A156E7-DE12-FAF7-B229-5059C9289BA1}"/>
              </a:ext>
            </a:extLst>
          </p:cNvPr>
          <p:cNvPicPr>
            <a:picLocks noChangeAspect="1"/>
          </p:cNvPicPr>
          <p:nvPr/>
        </p:nvPicPr>
        <p:blipFill>
          <a:blip r:embed="rId3"/>
          <a:stretch>
            <a:fillRect/>
          </a:stretch>
        </p:blipFill>
        <p:spPr>
          <a:xfrm>
            <a:off x="8113479" y="2360219"/>
            <a:ext cx="3697911" cy="4194313"/>
          </a:xfrm>
          <a:prstGeom prst="rect">
            <a:avLst/>
          </a:prstGeom>
        </p:spPr>
      </p:pic>
      <p:pic>
        <p:nvPicPr>
          <p:cNvPr id="9" name="Picture 8">
            <a:extLst>
              <a:ext uri="{FF2B5EF4-FFF2-40B4-BE49-F238E27FC236}">
                <a16:creationId xmlns:a16="http://schemas.microsoft.com/office/drawing/2014/main" id="{63E39065-6D99-5C60-0A2E-750AC605E0F1}"/>
              </a:ext>
            </a:extLst>
          </p:cNvPr>
          <p:cNvPicPr>
            <a:picLocks noChangeAspect="1"/>
          </p:cNvPicPr>
          <p:nvPr/>
        </p:nvPicPr>
        <p:blipFill>
          <a:blip r:embed="rId4"/>
          <a:stretch>
            <a:fillRect/>
          </a:stretch>
        </p:blipFill>
        <p:spPr>
          <a:xfrm>
            <a:off x="118357" y="3476344"/>
            <a:ext cx="6328588" cy="2889404"/>
          </a:xfrm>
          <a:prstGeom prst="rect">
            <a:avLst/>
          </a:prstGeom>
        </p:spPr>
      </p:pic>
      <p:sp>
        <p:nvSpPr>
          <p:cNvPr id="10" name="Rectangle 9">
            <a:extLst>
              <a:ext uri="{FF2B5EF4-FFF2-40B4-BE49-F238E27FC236}">
                <a16:creationId xmlns:a16="http://schemas.microsoft.com/office/drawing/2014/main" id="{F93F9A61-66E1-E1A6-BB0B-10A93D9A5248}"/>
              </a:ext>
            </a:extLst>
          </p:cNvPr>
          <p:cNvSpPr/>
          <p:nvPr/>
        </p:nvSpPr>
        <p:spPr>
          <a:xfrm rot="257884">
            <a:off x="10920745" y="2774288"/>
            <a:ext cx="161749" cy="10759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D76AF49-4B49-0E46-83E1-3C5416C906A1}"/>
              </a:ext>
            </a:extLst>
          </p:cNvPr>
          <p:cNvSpPr txBox="1"/>
          <p:nvPr/>
        </p:nvSpPr>
        <p:spPr>
          <a:xfrm>
            <a:off x="10452627" y="2360219"/>
            <a:ext cx="1339913" cy="369332"/>
          </a:xfrm>
          <a:prstGeom prst="rect">
            <a:avLst/>
          </a:prstGeom>
          <a:noFill/>
        </p:spPr>
        <p:txBody>
          <a:bodyPr wrap="square" rtlCol="0">
            <a:spAutoFit/>
          </a:bodyPr>
          <a:lstStyle/>
          <a:p>
            <a:r>
              <a:rPr lang="en-US" dirty="0"/>
              <a:t>Survey area</a:t>
            </a:r>
          </a:p>
        </p:txBody>
      </p:sp>
      <p:sp>
        <p:nvSpPr>
          <p:cNvPr id="12" name="TextBox 11">
            <a:extLst>
              <a:ext uri="{FF2B5EF4-FFF2-40B4-BE49-F238E27FC236}">
                <a16:creationId xmlns:a16="http://schemas.microsoft.com/office/drawing/2014/main" id="{42A8CEB6-C155-D540-CB0B-19B53030AEC4}"/>
              </a:ext>
            </a:extLst>
          </p:cNvPr>
          <p:cNvSpPr txBox="1"/>
          <p:nvPr/>
        </p:nvSpPr>
        <p:spPr>
          <a:xfrm>
            <a:off x="3398468" y="1267508"/>
            <a:ext cx="1339913" cy="369332"/>
          </a:xfrm>
          <a:prstGeom prst="rect">
            <a:avLst/>
          </a:prstGeom>
          <a:noFill/>
        </p:spPr>
        <p:txBody>
          <a:bodyPr wrap="square" rtlCol="0">
            <a:spAutoFit/>
          </a:bodyPr>
          <a:lstStyle/>
          <a:p>
            <a:r>
              <a:rPr lang="en-US" dirty="0"/>
              <a:t>Cemetery</a:t>
            </a:r>
          </a:p>
        </p:txBody>
      </p:sp>
      <p:sp>
        <p:nvSpPr>
          <p:cNvPr id="13" name="TextBox 12">
            <a:extLst>
              <a:ext uri="{FF2B5EF4-FFF2-40B4-BE49-F238E27FC236}">
                <a16:creationId xmlns:a16="http://schemas.microsoft.com/office/drawing/2014/main" id="{5DEB35D2-0036-723C-C2D8-EBA515FCD422}"/>
              </a:ext>
            </a:extLst>
          </p:cNvPr>
          <p:cNvSpPr txBox="1"/>
          <p:nvPr/>
        </p:nvSpPr>
        <p:spPr>
          <a:xfrm>
            <a:off x="7246206" y="1310846"/>
            <a:ext cx="1339913" cy="646331"/>
          </a:xfrm>
          <a:prstGeom prst="rect">
            <a:avLst/>
          </a:prstGeom>
          <a:noFill/>
        </p:spPr>
        <p:txBody>
          <a:bodyPr wrap="square" rtlCol="0">
            <a:spAutoFit/>
          </a:bodyPr>
          <a:lstStyle/>
          <a:p>
            <a:r>
              <a:rPr lang="en-US" dirty="0"/>
              <a:t>Historic village</a:t>
            </a:r>
          </a:p>
        </p:txBody>
      </p:sp>
      <p:sp>
        <p:nvSpPr>
          <p:cNvPr id="14" name="Star: 5 Points 13">
            <a:extLst>
              <a:ext uri="{FF2B5EF4-FFF2-40B4-BE49-F238E27FC236}">
                <a16:creationId xmlns:a16="http://schemas.microsoft.com/office/drawing/2014/main" id="{4382E29C-A5CC-896F-B1B0-916FC4CA90BD}"/>
              </a:ext>
            </a:extLst>
          </p:cNvPr>
          <p:cNvSpPr/>
          <p:nvPr/>
        </p:nvSpPr>
        <p:spPr>
          <a:xfrm>
            <a:off x="3992578" y="4746000"/>
            <a:ext cx="217283" cy="175046"/>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392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EFE4D-B9D1-2CD0-0E55-3B88239D56EB}"/>
              </a:ext>
            </a:extLst>
          </p:cNvPr>
          <p:cNvSpPr>
            <a:spLocks noGrp="1"/>
          </p:cNvSpPr>
          <p:nvPr>
            <p:ph type="title"/>
          </p:nvPr>
        </p:nvSpPr>
        <p:spPr/>
        <p:txBody>
          <a:bodyPr/>
          <a:lstStyle/>
          <a:p>
            <a:r>
              <a:rPr lang="en-US" dirty="0"/>
              <a:t>Data Collection</a:t>
            </a:r>
          </a:p>
        </p:txBody>
      </p:sp>
      <p:sp>
        <p:nvSpPr>
          <p:cNvPr id="3" name="Content Placeholder 2">
            <a:extLst>
              <a:ext uri="{FF2B5EF4-FFF2-40B4-BE49-F238E27FC236}">
                <a16:creationId xmlns:a16="http://schemas.microsoft.com/office/drawing/2014/main" id="{4C1C8926-8355-C341-E360-CDE7700A3F0D}"/>
              </a:ext>
            </a:extLst>
          </p:cNvPr>
          <p:cNvSpPr>
            <a:spLocks noGrp="1"/>
          </p:cNvSpPr>
          <p:nvPr>
            <p:ph idx="1"/>
          </p:nvPr>
        </p:nvSpPr>
        <p:spPr/>
        <p:txBody>
          <a:bodyPr/>
          <a:lstStyle/>
          <a:p>
            <a:r>
              <a:rPr lang="en-US" dirty="0"/>
              <a:t>Spring 2021</a:t>
            </a:r>
          </a:p>
        </p:txBody>
      </p:sp>
      <p:pic>
        <p:nvPicPr>
          <p:cNvPr id="1026" name="Picture 2" descr="May be an image of one or more people, people standing and grass">
            <a:extLst>
              <a:ext uri="{FF2B5EF4-FFF2-40B4-BE49-F238E27FC236}">
                <a16:creationId xmlns:a16="http://schemas.microsoft.com/office/drawing/2014/main" id="{06961E89-8923-9EAA-E130-F84D8C5A37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0984" y="2952812"/>
            <a:ext cx="4298868" cy="32241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y be an image of grass, tree and nature">
            <a:extLst>
              <a:ext uri="{FF2B5EF4-FFF2-40B4-BE49-F238E27FC236}">
                <a16:creationId xmlns:a16="http://schemas.microsoft.com/office/drawing/2014/main" id="{56AA3D01-FC5C-2E5D-DB1B-33FABAA8E7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148" y="2845934"/>
            <a:ext cx="4441372" cy="333102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ay be an image of grass, tree and nature">
            <a:extLst>
              <a:ext uri="{FF2B5EF4-FFF2-40B4-BE49-F238E27FC236}">
                <a16:creationId xmlns:a16="http://schemas.microsoft.com/office/drawing/2014/main" id="{5833D460-FF9D-5C5F-C62C-D0143D5089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5624" y="365126"/>
            <a:ext cx="4080600" cy="306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27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23948-60AE-4CC0-90E1-261D04B88D51}"/>
              </a:ext>
            </a:extLst>
          </p:cNvPr>
          <p:cNvSpPr>
            <a:spLocks noGrp="1"/>
          </p:cNvSpPr>
          <p:nvPr>
            <p:ph type="title"/>
          </p:nvPr>
        </p:nvSpPr>
        <p:spPr>
          <a:xfrm>
            <a:off x="838199" y="169029"/>
            <a:ext cx="10515600" cy="1325563"/>
          </a:xfrm>
        </p:spPr>
        <p:txBody>
          <a:bodyPr/>
          <a:lstStyle/>
          <a:p>
            <a:r>
              <a:rPr lang="en-US" dirty="0"/>
              <a:t>Example of time slice with </a:t>
            </a:r>
            <a:r>
              <a:rPr lang="en-US" i="1" dirty="0"/>
              <a:t>approximate</a:t>
            </a:r>
            <a:r>
              <a:rPr lang="en-US" dirty="0"/>
              <a:t> headstone locations marked</a:t>
            </a:r>
          </a:p>
        </p:txBody>
      </p:sp>
      <p:pic>
        <p:nvPicPr>
          <p:cNvPr id="6" name="Content Placeholder 5" descr="A picture containing text&#10;&#10;Description automatically generated">
            <a:extLst>
              <a:ext uri="{FF2B5EF4-FFF2-40B4-BE49-F238E27FC236}">
                <a16:creationId xmlns:a16="http://schemas.microsoft.com/office/drawing/2014/main" id="{2BD0D8C1-A283-4446-A488-F3AA2561FE2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7466" y="1825625"/>
            <a:ext cx="8757067" cy="4351338"/>
          </a:xfrm>
        </p:spPr>
      </p:pic>
      <p:pic>
        <p:nvPicPr>
          <p:cNvPr id="1026" name="Picture 2" descr="Free Headstone Grave Cliparts, Download Free Headstone Grave Cliparts png  images, Free ClipArts on Clipart Library">
            <a:extLst>
              <a:ext uri="{FF2B5EF4-FFF2-40B4-BE49-F238E27FC236}">
                <a16:creationId xmlns:a16="http://schemas.microsoft.com/office/drawing/2014/main" id="{FCCCC6C0-9E59-4FFB-A809-DFE4570ECE9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1785259"/>
            <a:ext cx="441056" cy="4298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Free Headstone Grave Cliparts, Download Free Headstone Grave Cliparts png  images, Free ClipArts on Clipart Library">
            <a:extLst>
              <a:ext uri="{FF2B5EF4-FFF2-40B4-BE49-F238E27FC236}">
                <a16:creationId xmlns:a16="http://schemas.microsoft.com/office/drawing/2014/main" id="{28DCA980-210A-46D3-9EB6-FDB44833661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9281" y="1785258"/>
            <a:ext cx="441056" cy="4298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Free Headstone Grave Cliparts, Download Free Headstone Grave Cliparts png  images, Free ClipArts on Clipart Library">
            <a:extLst>
              <a:ext uri="{FF2B5EF4-FFF2-40B4-BE49-F238E27FC236}">
                <a16:creationId xmlns:a16="http://schemas.microsoft.com/office/drawing/2014/main" id="{7893103D-A0D3-47CF-B297-86D2F234460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9310" y="1785257"/>
            <a:ext cx="441056" cy="42985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Free Headstone Grave Cliparts, Download Free Headstone Grave Cliparts png  images, Free ClipArts on Clipart Library">
            <a:extLst>
              <a:ext uri="{FF2B5EF4-FFF2-40B4-BE49-F238E27FC236}">
                <a16:creationId xmlns:a16="http://schemas.microsoft.com/office/drawing/2014/main" id="{C9A35946-E344-42A9-B575-4E1005561A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6772" y="1785256"/>
            <a:ext cx="441056" cy="42985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DABC222-F045-48DA-BB2F-FF84056796D3}"/>
              </a:ext>
            </a:extLst>
          </p:cNvPr>
          <p:cNvSpPr txBox="1"/>
          <p:nvPr/>
        </p:nvSpPr>
        <p:spPr>
          <a:xfrm>
            <a:off x="8928153" y="6123543"/>
            <a:ext cx="1438183" cy="369332"/>
          </a:xfrm>
          <a:prstGeom prst="rect">
            <a:avLst/>
          </a:prstGeom>
          <a:noFill/>
        </p:spPr>
        <p:txBody>
          <a:bodyPr wrap="square" rtlCol="0">
            <a:spAutoFit/>
          </a:bodyPr>
          <a:lstStyle/>
          <a:p>
            <a:r>
              <a:rPr lang="en-US" dirty="0"/>
              <a:t>Facing east</a:t>
            </a:r>
          </a:p>
        </p:txBody>
      </p:sp>
      <p:pic>
        <p:nvPicPr>
          <p:cNvPr id="11" name="Picture 2" descr="Lawn Mowing Clipart | Free Images at Clker.com - vector clip art online,  royalty free &amp; public domain">
            <a:extLst>
              <a:ext uri="{FF2B5EF4-FFF2-40B4-BE49-F238E27FC236}">
                <a16:creationId xmlns:a16="http://schemas.microsoft.com/office/drawing/2014/main" id="{A64E9DD6-AB96-25B5-61EC-6866729350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2116119" y="1443795"/>
            <a:ext cx="396234" cy="38183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9C3574B-1B30-BFDC-54C5-F8CC3C57E7FB}"/>
              </a:ext>
            </a:extLst>
          </p:cNvPr>
          <p:cNvSpPr txBox="1"/>
          <p:nvPr/>
        </p:nvSpPr>
        <p:spPr>
          <a:xfrm rot="16200000">
            <a:off x="1151638" y="3816628"/>
            <a:ext cx="762325" cy="369332"/>
          </a:xfrm>
          <a:prstGeom prst="rect">
            <a:avLst/>
          </a:prstGeom>
          <a:noFill/>
        </p:spPr>
        <p:txBody>
          <a:bodyPr wrap="none" rtlCol="0">
            <a:spAutoFit/>
          </a:bodyPr>
          <a:lstStyle/>
          <a:p>
            <a:r>
              <a:rPr lang="en-US" dirty="0"/>
              <a:t>Depth</a:t>
            </a:r>
          </a:p>
        </p:txBody>
      </p:sp>
      <p:sp>
        <p:nvSpPr>
          <p:cNvPr id="4" name="TextBox 3">
            <a:extLst>
              <a:ext uri="{FF2B5EF4-FFF2-40B4-BE49-F238E27FC236}">
                <a16:creationId xmlns:a16="http://schemas.microsoft.com/office/drawing/2014/main" id="{E8A82A18-74BF-8356-BFFE-625DB2F1BFC8}"/>
              </a:ext>
            </a:extLst>
          </p:cNvPr>
          <p:cNvSpPr txBox="1"/>
          <p:nvPr/>
        </p:nvSpPr>
        <p:spPr>
          <a:xfrm>
            <a:off x="5699838" y="1316175"/>
            <a:ext cx="1358020" cy="369332"/>
          </a:xfrm>
          <a:prstGeom prst="rect">
            <a:avLst/>
          </a:prstGeom>
          <a:noFill/>
        </p:spPr>
        <p:txBody>
          <a:bodyPr wrap="square" rtlCol="0">
            <a:spAutoFit/>
          </a:bodyPr>
          <a:lstStyle/>
          <a:p>
            <a:r>
              <a:rPr lang="en-US" dirty="0"/>
              <a:t>Distance</a:t>
            </a:r>
          </a:p>
        </p:txBody>
      </p:sp>
    </p:spTree>
    <p:extLst>
      <p:ext uri="{BB962C8B-B14F-4D97-AF65-F5344CB8AC3E}">
        <p14:creationId xmlns:p14="http://schemas.microsoft.com/office/powerpoint/2010/main" val="1512597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FDAF19A-5FE7-1D0E-4DFC-4F15CC48EF07}"/>
              </a:ext>
            </a:extLst>
          </p:cNvPr>
          <p:cNvSpPr txBox="1">
            <a:spLocks/>
          </p:cNvSpPr>
          <p:nvPr/>
        </p:nvSpPr>
        <p:spPr>
          <a:xfrm>
            <a:off x="701507" y="1150068"/>
            <a:ext cx="10515600" cy="243510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t>For instructors:</a:t>
            </a:r>
          </a:p>
          <a:p>
            <a:r>
              <a:rPr lang="en-US" sz="2400" dirty="0"/>
              <a:t>Interpretation – GPR reflection in this location is likely detecting cuts into clay-capped rocky soil where the burials themselves are not detected, but the removal of rocks in burial cuts is. Stress to students that where headstones are located might be approximate and double burials (one headstone for a married couple) could be present.</a:t>
            </a:r>
          </a:p>
          <a:p>
            <a:endParaRPr lang="en-US" sz="2400" i="1" dirty="0"/>
          </a:p>
          <a:p>
            <a:r>
              <a:rPr lang="en-US" sz="2400" i="1" dirty="0"/>
              <a:t>continued</a:t>
            </a:r>
            <a:r>
              <a:rPr lang="en-US" sz="2400" dirty="0"/>
              <a:t> </a:t>
            </a:r>
          </a:p>
        </p:txBody>
      </p:sp>
    </p:spTree>
    <p:extLst>
      <p:ext uri="{BB962C8B-B14F-4D97-AF65-F5344CB8AC3E}">
        <p14:creationId xmlns:p14="http://schemas.microsoft.com/office/powerpoint/2010/main" val="1237670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23948-60AE-4CC0-90E1-261D04B88D51}"/>
              </a:ext>
            </a:extLst>
          </p:cNvPr>
          <p:cNvSpPr>
            <a:spLocks noGrp="1"/>
          </p:cNvSpPr>
          <p:nvPr>
            <p:ph type="title"/>
          </p:nvPr>
        </p:nvSpPr>
        <p:spPr>
          <a:xfrm>
            <a:off x="1365468" y="363962"/>
            <a:ext cx="9849788" cy="958854"/>
          </a:xfrm>
        </p:spPr>
        <p:txBody>
          <a:bodyPr>
            <a:noAutofit/>
          </a:bodyPr>
          <a:lstStyle/>
          <a:p>
            <a:r>
              <a:rPr lang="en-US" sz="2000" dirty="0"/>
              <a:t>The GPR reveals regular intervals of cuts that are anomaly scored in the 1-3 range. Dark areas likely represent limestone rock and the lack of defined coffins could be due to clay soil conditions. Despite four headstones, there are possibly 10 burials, Headstone 1 is inconclusive and headstone 2 could be in the center of a double burial. Ground-truthing the upper part of a grave shaft would provide more data for future interpretation.</a:t>
            </a:r>
          </a:p>
        </p:txBody>
      </p:sp>
      <p:pic>
        <p:nvPicPr>
          <p:cNvPr id="6" name="Content Placeholder 5" descr="A picture containing text&#10;&#10;Description automatically generated">
            <a:extLst>
              <a:ext uri="{FF2B5EF4-FFF2-40B4-BE49-F238E27FC236}">
                <a16:creationId xmlns:a16="http://schemas.microsoft.com/office/drawing/2014/main" id="{2BD0D8C1-A283-4446-A488-F3AA2561FE2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7466" y="1825625"/>
            <a:ext cx="8757067" cy="4351338"/>
          </a:xfrm>
        </p:spPr>
      </p:pic>
      <p:pic>
        <p:nvPicPr>
          <p:cNvPr id="1026" name="Picture 2" descr="Free Headstone Grave Cliparts, Download Free Headstone Grave Cliparts png  images, Free ClipArts on Clipart Library">
            <a:extLst>
              <a:ext uri="{FF2B5EF4-FFF2-40B4-BE49-F238E27FC236}">
                <a16:creationId xmlns:a16="http://schemas.microsoft.com/office/drawing/2014/main" id="{FCCCC6C0-9E59-4FFB-A809-DFE4570ECE9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1785259"/>
            <a:ext cx="441056" cy="4298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Free Headstone Grave Cliparts, Download Free Headstone Grave Cliparts png  images, Free ClipArts on Clipart Library">
            <a:extLst>
              <a:ext uri="{FF2B5EF4-FFF2-40B4-BE49-F238E27FC236}">
                <a16:creationId xmlns:a16="http://schemas.microsoft.com/office/drawing/2014/main" id="{28DCA980-210A-46D3-9EB6-FDB44833661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9281" y="1785258"/>
            <a:ext cx="441056" cy="4298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Free Headstone Grave Cliparts, Download Free Headstone Grave Cliparts png  images, Free ClipArts on Clipart Library">
            <a:extLst>
              <a:ext uri="{FF2B5EF4-FFF2-40B4-BE49-F238E27FC236}">
                <a16:creationId xmlns:a16="http://schemas.microsoft.com/office/drawing/2014/main" id="{7893103D-A0D3-47CF-B297-86D2F234460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9310" y="1785257"/>
            <a:ext cx="441056" cy="42985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Free Headstone Grave Cliparts, Download Free Headstone Grave Cliparts png  images, Free ClipArts on Clipart Library">
            <a:extLst>
              <a:ext uri="{FF2B5EF4-FFF2-40B4-BE49-F238E27FC236}">
                <a16:creationId xmlns:a16="http://schemas.microsoft.com/office/drawing/2014/main" id="{C9A35946-E344-42A9-B575-4E1005561A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6772" y="1785256"/>
            <a:ext cx="441056" cy="42985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DABC222-F045-48DA-BB2F-FF84056796D3}"/>
              </a:ext>
            </a:extLst>
          </p:cNvPr>
          <p:cNvSpPr txBox="1"/>
          <p:nvPr/>
        </p:nvSpPr>
        <p:spPr>
          <a:xfrm>
            <a:off x="8928153" y="6123543"/>
            <a:ext cx="1438183" cy="369332"/>
          </a:xfrm>
          <a:prstGeom prst="rect">
            <a:avLst/>
          </a:prstGeom>
          <a:noFill/>
        </p:spPr>
        <p:txBody>
          <a:bodyPr wrap="square" rtlCol="0">
            <a:spAutoFit/>
          </a:bodyPr>
          <a:lstStyle/>
          <a:p>
            <a:r>
              <a:rPr lang="en-US" dirty="0"/>
              <a:t>Facing east</a:t>
            </a:r>
          </a:p>
        </p:txBody>
      </p:sp>
      <p:sp>
        <p:nvSpPr>
          <p:cNvPr id="3" name="TextBox 2">
            <a:extLst>
              <a:ext uri="{FF2B5EF4-FFF2-40B4-BE49-F238E27FC236}">
                <a16:creationId xmlns:a16="http://schemas.microsoft.com/office/drawing/2014/main" id="{4627709E-8C23-88F2-8053-18F1609FC2B9}"/>
              </a:ext>
            </a:extLst>
          </p:cNvPr>
          <p:cNvSpPr txBox="1"/>
          <p:nvPr/>
        </p:nvSpPr>
        <p:spPr>
          <a:xfrm>
            <a:off x="2244544" y="2326724"/>
            <a:ext cx="606488" cy="461665"/>
          </a:xfrm>
          <a:prstGeom prst="rect">
            <a:avLst/>
          </a:prstGeom>
          <a:noFill/>
        </p:spPr>
        <p:txBody>
          <a:bodyPr wrap="square" rtlCol="0">
            <a:spAutoFit/>
          </a:bodyPr>
          <a:lstStyle/>
          <a:p>
            <a:r>
              <a:rPr lang="en-US" sz="2400" b="1" dirty="0">
                <a:solidFill>
                  <a:srgbClr val="FF0000"/>
                </a:solidFill>
              </a:rPr>
              <a:t>3?</a:t>
            </a:r>
            <a:endParaRPr lang="en-US" b="1" dirty="0">
              <a:solidFill>
                <a:srgbClr val="FF0000"/>
              </a:solidFill>
            </a:endParaRPr>
          </a:p>
        </p:txBody>
      </p:sp>
      <p:sp>
        <p:nvSpPr>
          <p:cNvPr id="12" name="TextBox 11">
            <a:extLst>
              <a:ext uri="{FF2B5EF4-FFF2-40B4-BE49-F238E27FC236}">
                <a16:creationId xmlns:a16="http://schemas.microsoft.com/office/drawing/2014/main" id="{0F6D7054-214D-2F00-DE17-DDE7F6EE7F24}"/>
              </a:ext>
            </a:extLst>
          </p:cNvPr>
          <p:cNvSpPr txBox="1"/>
          <p:nvPr/>
        </p:nvSpPr>
        <p:spPr>
          <a:xfrm>
            <a:off x="3113321" y="2319943"/>
            <a:ext cx="385960" cy="461665"/>
          </a:xfrm>
          <a:prstGeom prst="rect">
            <a:avLst/>
          </a:prstGeom>
          <a:noFill/>
        </p:spPr>
        <p:txBody>
          <a:bodyPr wrap="square" rtlCol="0">
            <a:spAutoFit/>
          </a:bodyPr>
          <a:lstStyle/>
          <a:p>
            <a:r>
              <a:rPr lang="en-US" sz="2400" b="1" dirty="0">
                <a:solidFill>
                  <a:srgbClr val="FF0000"/>
                </a:solidFill>
              </a:rPr>
              <a:t>1</a:t>
            </a:r>
            <a:endParaRPr lang="en-US" b="1" dirty="0">
              <a:solidFill>
                <a:srgbClr val="FF0000"/>
              </a:solidFill>
            </a:endParaRPr>
          </a:p>
        </p:txBody>
      </p:sp>
      <p:sp>
        <p:nvSpPr>
          <p:cNvPr id="13" name="TextBox 12">
            <a:extLst>
              <a:ext uri="{FF2B5EF4-FFF2-40B4-BE49-F238E27FC236}">
                <a16:creationId xmlns:a16="http://schemas.microsoft.com/office/drawing/2014/main" id="{01058CA2-7357-69C6-3737-7AA3CFBE67B8}"/>
              </a:ext>
            </a:extLst>
          </p:cNvPr>
          <p:cNvSpPr txBox="1"/>
          <p:nvPr/>
        </p:nvSpPr>
        <p:spPr>
          <a:xfrm>
            <a:off x="3909634" y="2319943"/>
            <a:ext cx="385960" cy="461665"/>
          </a:xfrm>
          <a:prstGeom prst="rect">
            <a:avLst/>
          </a:prstGeom>
          <a:noFill/>
        </p:spPr>
        <p:txBody>
          <a:bodyPr wrap="square" rtlCol="0">
            <a:spAutoFit/>
          </a:bodyPr>
          <a:lstStyle/>
          <a:p>
            <a:r>
              <a:rPr lang="en-US" sz="2400" b="1" dirty="0">
                <a:solidFill>
                  <a:srgbClr val="FF0000"/>
                </a:solidFill>
              </a:rPr>
              <a:t>1</a:t>
            </a:r>
            <a:endParaRPr lang="en-US" b="1" dirty="0">
              <a:solidFill>
                <a:srgbClr val="FF0000"/>
              </a:solidFill>
            </a:endParaRPr>
          </a:p>
        </p:txBody>
      </p:sp>
      <p:sp>
        <p:nvSpPr>
          <p:cNvPr id="14" name="TextBox 13">
            <a:extLst>
              <a:ext uri="{FF2B5EF4-FFF2-40B4-BE49-F238E27FC236}">
                <a16:creationId xmlns:a16="http://schemas.microsoft.com/office/drawing/2014/main" id="{1A691301-4E5A-62F2-D9E9-EFA15E191B38}"/>
              </a:ext>
            </a:extLst>
          </p:cNvPr>
          <p:cNvSpPr txBox="1"/>
          <p:nvPr/>
        </p:nvSpPr>
        <p:spPr>
          <a:xfrm>
            <a:off x="4766904" y="2319943"/>
            <a:ext cx="385960" cy="461665"/>
          </a:xfrm>
          <a:prstGeom prst="rect">
            <a:avLst/>
          </a:prstGeom>
          <a:noFill/>
        </p:spPr>
        <p:txBody>
          <a:bodyPr wrap="square" rtlCol="0">
            <a:spAutoFit/>
          </a:bodyPr>
          <a:lstStyle/>
          <a:p>
            <a:r>
              <a:rPr lang="en-US" sz="2400" b="1" dirty="0">
                <a:solidFill>
                  <a:srgbClr val="FF0000"/>
                </a:solidFill>
              </a:rPr>
              <a:t>1</a:t>
            </a:r>
            <a:endParaRPr lang="en-US" b="1" dirty="0">
              <a:solidFill>
                <a:srgbClr val="FF0000"/>
              </a:solidFill>
            </a:endParaRPr>
          </a:p>
        </p:txBody>
      </p:sp>
      <p:sp>
        <p:nvSpPr>
          <p:cNvPr id="15" name="TextBox 14">
            <a:extLst>
              <a:ext uri="{FF2B5EF4-FFF2-40B4-BE49-F238E27FC236}">
                <a16:creationId xmlns:a16="http://schemas.microsoft.com/office/drawing/2014/main" id="{09606D39-71D1-617D-29C2-CA9EC0B1778C}"/>
              </a:ext>
            </a:extLst>
          </p:cNvPr>
          <p:cNvSpPr txBox="1"/>
          <p:nvPr/>
        </p:nvSpPr>
        <p:spPr>
          <a:xfrm>
            <a:off x="5583678" y="2319943"/>
            <a:ext cx="385960" cy="461665"/>
          </a:xfrm>
          <a:prstGeom prst="rect">
            <a:avLst/>
          </a:prstGeom>
          <a:noFill/>
        </p:spPr>
        <p:txBody>
          <a:bodyPr wrap="square" rtlCol="0">
            <a:spAutoFit/>
          </a:bodyPr>
          <a:lstStyle/>
          <a:p>
            <a:r>
              <a:rPr lang="en-US" sz="2400" b="1" dirty="0">
                <a:solidFill>
                  <a:srgbClr val="FF0000"/>
                </a:solidFill>
              </a:rPr>
              <a:t>1</a:t>
            </a:r>
            <a:endParaRPr lang="en-US" b="1" dirty="0">
              <a:solidFill>
                <a:srgbClr val="FF0000"/>
              </a:solidFill>
            </a:endParaRPr>
          </a:p>
        </p:txBody>
      </p:sp>
      <p:sp>
        <p:nvSpPr>
          <p:cNvPr id="16" name="TextBox 15">
            <a:extLst>
              <a:ext uri="{FF2B5EF4-FFF2-40B4-BE49-F238E27FC236}">
                <a16:creationId xmlns:a16="http://schemas.microsoft.com/office/drawing/2014/main" id="{1BC6939C-9ED3-AE00-53A4-EFDDA94D9CEE}"/>
              </a:ext>
            </a:extLst>
          </p:cNvPr>
          <p:cNvSpPr txBox="1"/>
          <p:nvPr/>
        </p:nvSpPr>
        <p:spPr>
          <a:xfrm>
            <a:off x="6283930" y="2325339"/>
            <a:ext cx="385960" cy="461665"/>
          </a:xfrm>
          <a:prstGeom prst="rect">
            <a:avLst/>
          </a:prstGeom>
          <a:noFill/>
        </p:spPr>
        <p:txBody>
          <a:bodyPr wrap="square" rtlCol="0">
            <a:spAutoFit/>
          </a:bodyPr>
          <a:lstStyle/>
          <a:p>
            <a:r>
              <a:rPr lang="en-US" sz="2400" b="1" dirty="0">
                <a:solidFill>
                  <a:srgbClr val="FF0000"/>
                </a:solidFill>
              </a:rPr>
              <a:t>1</a:t>
            </a:r>
            <a:endParaRPr lang="en-US" b="1" dirty="0">
              <a:solidFill>
                <a:srgbClr val="FF0000"/>
              </a:solidFill>
            </a:endParaRPr>
          </a:p>
        </p:txBody>
      </p:sp>
      <p:sp>
        <p:nvSpPr>
          <p:cNvPr id="17" name="TextBox 16">
            <a:extLst>
              <a:ext uri="{FF2B5EF4-FFF2-40B4-BE49-F238E27FC236}">
                <a16:creationId xmlns:a16="http://schemas.microsoft.com/office/drawing/2014/main" id="{98B5B65C-F72B-3874-D237-BE5622B84B1E}"/>
              </a:ext>
            </a:extLst>
          </p:cNvPr>
          <p:cNvSpPr txBox="1"/>
          <p:nvPr/>
        </p:nvSpPr>
        <p:spPr>
          <a:xfrm>
            <a:off x="6984917" y="2326724"/>
            <a:ext cx="385960" cy="461665"/>
          </a:xfrm>
          <a:prstGeom prst="rect">
            <a:avLst/>
          </a:prstGeom>
          <a:noFill/>
        </p:spPr>
        <p:txBody>
          <a:bodyPr wrap="square" rtlCol="0">
            <a:spAutoFit/>
          </a:bodyPr>
          <a:lstStyle/>
          <a:p>
            <a:r>
              <a:rPr lang="en-US" sz="2400" b="1" dirty="0">
                <a:solidFill>
                  <a:srgbClr val="FF0000"/>
                </a:solidFill>
              </a:rPr>
              <a:t>1</a:t>
            </a:r>
            <a:endParaRPr lang="en-US" b="1" dirty="0">
              <a:solidFill>
                <a:srgbClr val="FF0000"/>
              </a:solidFill>
            </a:endParaRPr>
          </a:p>
        </p:txBody>
      </p:sp>
      <p:sp>
        <p:nvSpPr>
          <p:cNvPr id="18" name="TextBox 17">
            <a:extLst>
              <a:ext uri="{FF2B5EF4-FFF2-40B4-BE49-F238E27FC236}">
                <a16:creationId xmlns:a16="http://schemas.microsoft.com/office/drawing/2014/main" id="{CABDDDA3-30C6-3395-BBC6-C85BA179DD91}"/>
              </a:ext>
            </a:extLst>
          </p:cNvPr>
          <p:cNvSpPr txBox="1"/>
          <p:nvPr/>
        </p:nvSpPr>
        <p:spPr>
          <a:xfrm>
            <a:off x="7957974" y="2326724"/>
            <a:ext cx="385960" cy="461665"/>
          </a:xfrm>
          <a:prstGeom prst="rect">
            <a:avLst/>
          </a:prstGeom>
          <a:noFill/>
        </p:spPr>
        <p:txBody>
          <a:bodyPr wrap="square" rtlCol="0">
            <a:spAutoFit/>
          </a:bodyPr>
          <a:lstStyle/>
          <a:p>
            <a:r>
              <a:rPr lang="en-US" sz="2400" b="1" dirty="0">
                <a:solidFill>
                  <a:srgbClr val="FF0000"/>
                </a:solidFill>
              </a:rPr>
              <a:t>1</a:t>
            </a:r>
            <a:endParaRPr lang="en-US" b="1" dirty="0">
              <a:solidFill>
                <a:srgbClr val="FF0000"/>
              </a:solidFill>
            </a:endParaRPr>
          </a:p>
        </p:txBody>
      </p:sp>
      <p:sp>
        <p:nvSpPr>
          <p:cNvPr id="19" name="TextBox 18">
            <a:extLst>
              <a:ext uri="{FF2B5EF4-FFF2-40B4-BE49-F238E27FC236}">
                <a16:creationId xmlns:a16="http://schemas.microsoft.com/office/drawing/2014/main" id="{149DF18F-4233-4267-A395-EC719A9759DB}"/>
              </a:ext>
            </a:extLst>
          </p:cNvPr>
          <p:cNvSpPr txBox="1"/>
          <p:nvPr/>
        </p:nvSpPr>
        <p:spPr>
          <a:xfrm>
            <a:off x="8658226" y="2326724"/>
            <a:ext cx="385960" cy="461665"/>
          </a:xfrm>
          <a:prstGeom prst="rect">
            <a:avLst/>
          </a:prstGeom>
          <a:noFill/>
        </p:spPr>
        <p:txBody>
          <a:bodyPr wrap="square" rtlCol="0">
            <a:spAutoFit/>
          </a:bodyPr>
          <a:lstStyle/>
          <a:p>
            <a:r>
              <a:rPr lang="en-US" sz="2400" b="1" dirty="0">
                <a:solidFill>
                  <a:srgbClr val="FF0000"/>
                </a:solidFill>
              </a:rPr>
              <a:t>1</a:t>
            </a:r>
            <a:endParaRPr lang="en-US" b="1" dirty="0">
              <a:solidFill>
                <a:srgbClr val="FF0000"/>
              </a:solidFill>
            </a:endParaRPr>
          </a:p>
        </p:txBody>
      </p:sp>
      <p:sp>
        <p:nvSpPr>
          <p:cNvPr id="20" name="TextBox 19">
            <a:extLst>
              <a:ext uri="{FF2B5EF4-FFF2-40B4-BE49-F238E27FC236}">
                <a16:creationId xmlns:a16="http://schemas.microsoft.com/office/drawing/2014/main" id="{9364C1C8-0A80-9B62-48D1-F91522B6DC8F}"/>
              </a:ext>
            </a:extLst>
          </p:cNvPr>
          <p:cNvSpPr txBox="1"/>
          <p:nvPr/>
        </p:nvSpPr>
        <p:spPr>
          <a:xfrm>
            <a:off x="9634440" y="2326724"/>
            <a:ext cx="385960" cy="461665"/>
          </a:xfrm>
          <a:prstGeom prst="rect">
            <a:avLst/>
          </a:prstGeom>
          <a:noFill/>
        </p:spPr>
        <p:txBody>
          <a:bodyPr wrap="square" rtlCol="0">
            <a:spAutoFit/>
          </a:bodyPr>
          <a:lstStyle/>
          <a:p>
            <a:r>
              <a:rPr lang="en-US" sz="2400" b="1" dirty="0">
                <a:solidFill>
                  <a:srgbClr val="FF0000"/>
                </a:solidFill>
              </a:rPr>
              <a:t>1</a:t>
            </a:r>
            <a:endParaRPr lang="en-US" b="1" dirty="0">
              <a:solidFill>
                <a:srgbClr val="FF0000"/>
              </a:solidFill>
            </a:endParaRPr>
          </a:p>
        </p:txBody>
      </p:sp>
    </p:spTree>
    <p:extLst>
      <p:ext uri="{BB962C8B-B14F-4D97-AF65-F5344CB8AC3E}">
        <p14:creationId xmlns:p14="http://schemas.microsoft.com/office/powerpoint/2010/main" val="6996492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55</TotalTime>
  <Words>187</Words>
  <Application>Microsoft Office PowerPoint</Application>
  <PresentationFormat>Widescreen</PresentationFormat>
  <Paragraphs>27</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Sample GPR output Shaker Village Cemetery, Kentucky</vt:lpstr>
      <vt:lpstr>Location</vt:lpstr>
      <vt:lpstr>Data Collection</vt:lpstr>
      <vt:lpstr>Example of time slice with approximate headstone locations marked</vt:lpstr>
      <vt:lpstr>PowerPoint Presentation</vt:lpstr>
      <vt:lpstr>The GPR reveals regular intervals of cuts that are anomaly scored in the 1-3 range. Dark areas likely represent limestone rock and the lack of defined coffins could be due to clay soil conditions. Despite four headstones, there are possibly 10 burials, Headstone 1 is inconclusive and headstone 2 could be in the center of a double burial. Ground-truthing the upper part of a grave shaft would provide more data for future interpretation.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GPR output Shaker Village Cemetery, Kentucky</dc:title>
  <dc:creator>Nathan Meissner</dc:creator>
  <cp:lastModifiedBy>Nathan Meissner</cp:lastModifiedBy>
  <cp:revision>2</cp:revision>
  <dcterms:created xsi:type="dcterms:W3CDTF">2022-07-29T18:07:04Z</dcterms:created>
  <dcterms:modified xsi:type="dcterms:W3CDTF">2022-07-29T19:02:23Z</dcterms:modified>
</cp:coreProperties>
</file>