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9"/>
  </p:notesMasterIdLst>
  <p:sldIdLst>
    <p:sldId id="256" r:id="rId2"/>
    <p:sldId id="257" r:id="rId3"/>
    <p:sldId id="316" r:id="rId4"/>
    <p:sldId id="262" r:id="rId5"/>
    <p:sldId id="333" r:id="rId6"/>
    <p:sldId id="299" r:id="rId7"/>
    <p:sldId id="312" r:id="rId8"/>
    <p:sldId id="320" r:id="rId9"/>
    <p:sldId id="315" r:id="rId10"/>
    <p:sldId id="284" r:id="rId11"/>
    <p:sldId id="294" r:id="rId12"/>
    <p:sldId id="336" r:id="rId13"/>
    <p:sldId id="295" r:id="rId14"/>
    <p:sldId id="296" r:id="rId15"/>
    <p:sldId id="322" r:id="rId16"/>
    <p:sldId id="292" r:id="rId17"/>
    <p:sldId id="317" r:id="rId18"/>
    <p:sldId id="329" r:id="rId19"/>
    <p:sldId id="273" r:id="rId20"/>
    <p:sldId id="274" r:id="rId21"/>
    <p:sldId id="290" r:id="rId22"/>
    <p:sldId id="330" r:id="rId23"/>
    <p:sldId id="337" r:id="rId24"/>
    <p:sldId id="338" r:id="rId25"/>
    <p:sldId id="339" r:id="rId26"/>
    <p:sldId id="258" r:id="rId27"/>
    <p:sldId id="332" r:id="rId28"/>
    <p:sldId id="260" r:id="rId29"/>
    <p:sldId id="318" r:id="rId30"/>
    <p:sldId id="280" r:id="rId31"/>
    <p:sldId id="327" r:id="rId32"/>
    <p:sldId id="285" r:id="rId33"/>
    <p:sldId id="272" r:id="rId34"/>
    <p:sldId id="323" r:id="rId35"/>
    <p:sldId id="335" r:id="rId36"/>
    <p:sldId id="324" r:id="rId37"/>
    <p:sldId id="3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0"/>
    <p:restoredTop sz="89975"/>
  </p:normalViewPr>
  <p:slideViewPr>
    <p:cSldViewPr snapToGrid="0" snapToObjects="1">
      <p:cViewPr varScale="1">
        <p:scale>
          <a:sx n="116" d="100"/>
          <a:sy n="116" d="100"/>
        </p:scale>
        <p:origin x="200" y="248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-15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F4ABC-1E02-B649-9463-F5E354192559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6014-AA71-0541-8FEB-628D8F679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0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5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5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7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79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2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69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2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9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4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1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52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48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23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9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9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62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9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5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5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1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26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3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32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3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55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12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0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44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3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6014-AA71-0541-8FEB-628D8F679A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EB45-D37F-884B-8EEE-CE9A74E58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9D50E-2CF9-074B-B81B-F3FF4B18F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08F5-613F-2847-A9E7-FDFA997B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4131A-381A-CB41-8D2C-20EFBD5E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7B72F-F0F5-F946-B499-C251EAFC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0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E6A3-D3F3-AB4E-8CFC-EB2BDA63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B9D000-2B12-2547-BC11-417F1C343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1B60-C696-E347-8EC2-0552EF61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9FEBD-6AD6-DD45-BF84-240A9507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86446-E271-2A48-9E09-A899DBAE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9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1F70F-E5FD-D845-B3DF-DD3FD3465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76D52-5E8E-5844-8BE9-6861A4040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1E4FD-4845-3B48-A70F-B59DE396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BB398-BE63-8E46-AEEA-51BEBE5A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10587-B3F1-664B-A3C8-990EE908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3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7585-A4C6-2544-ACFC-09D5F5BA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8534B-507D-8546-A7B4-0B4DDDE7F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5650E-4D00-984D-A0C6-0261F954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E825-9187-A941-92C8-31E00137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ED1B3-DACD-5F40-82BB-82D92EF1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53F1-51E1-3940-9D9C-2CF8A2F5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1D42-1083-D341-9F06-45B996660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0D7-2BE2-9344-B5E6-0AC7C79D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83D6-85C6-8846-A4A0-27650D5D3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4528-E7E4-3C40-9128-AA0E9E4E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1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AECA-C9DF-BA4F-B3CA-3BC7757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36E40-EFC9-8C4E-AE53-6AB0F0ED5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B8E35-DEED-BB48-B8E7-3D7BF3BDA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82077-B5D6-7E4D-A984-A988ADA7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1049D-369A-244D-A8A6-F0C188FE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99F1C-3A2B-FA47-9D9B-BD87AB86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20C6-B8A0-FC45-9972-C5D70F6E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3D21-B605-8841-8A37-D29846855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21ACA-AE06-FA4B-927B-28ED2046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1976-2E8A-5B47-A126-2414416C6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A5259-D791-5249-8C4D-2FAC9181D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D94F6-4A24-1342-AD9C-3DE27D8E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FAB6A-8C99-E443-B438-9C3BB6C3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CFDF8-E07C-564A-8990-592F17C3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5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F0F-1A51-B949-BB0A-950BC325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2355B-6B52-9047-B36F-4143F236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13666-3688-A84B-9B87-4BD94462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8D5C3-152B-F345-A508-3F0BE443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7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D9516-1642-1342-8668-DDD187AC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DC398-26C2-9B46-9869-76FDC58E3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FF20-48C2-1E41-8421-D39C5B7D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56CB-2AC3-8648-91A5-74C6333A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557D5-C9A3-044D-8B97-AACA3FC1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D2361-4D40-3F4A-B0AB-DDFDD53F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EF9A1-E85D-004A-9510-8673D149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9D8EB-0913-2E4B-836E-B4D23212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E8691-B1FF-5F49-84D5-928E26FB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1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7518-1846-7942-8982-AD2932D0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EDD06-9583-D445-BC6B-84F366313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F0870-8210-4449-B3AE-18BB9E1B7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7F354-43CB-6F48-A635-1E572E00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665A5-759C-1748-B43A-DA64B502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6D118-2FAA-9A41-9FA6-E8ECA3EC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3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54D22-39CD-764B-A7E5-246C554B9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8F45D-6233-934B-A75B-1D88DD42A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CF9E9-5B53-1941-860F-7EBB45B24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DA39-B447-B44B-AE06-353F3E56F74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7615F-19FA-D74C-A5A8-913C80F8E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5AB47-111E-BE4C-A291-5301968D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392F-3037-584A-8B43-2D6A80D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padlet.com/bsandlin1/acsworkshop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hbr.org/2007/11/a-leaders-framework-for-decision-making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07/11/a-leaders-framework-for-decision-maki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ley.com/en-us/Small+Teaching%3A+Everyday+Lessons+from+the+Science+of+Learning-p-9781118944493" TargetMode="External"/><Relationship Id="rId13" Type="http://schemas.openxmlformats.org/officeDocument/2006/relationships/hyperlink" Target="https://teachinginhighered.com/episodes/" TargetMode="External"/><Relationship Id="rId3" Type="http://schemas.openxmlformats.org/officeDocument/2006/relationships/hyperlink" Target="https://ctl.columbia.edu/resources-and-technology/resources/inclusive-teaching-guide/" TargetMode="External"/><Relationship Id="rId7" Type="http://schemas.openxmlformats.org/officeDocument/2006/relationships/hyperlink" Target="https://wvupressonline.com/node/758" TargetMode="External"/><Relationship Id="rId12" Type="http://schemas.openxmlformats.org/officeDocument/2006/relationships/hyperlink" Target="http://teaforteaching.com/" TargetMode="Externa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www.edx.org/course/inclusive-teaching-supporting-all-students-in-th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onicle.com/interactives/20190719_inclusive_teaching" TargetMode="External"/><Relationship Id="rId11" Type="http://schemas.openxmlformats.org/officeDocument/2006/relationships/hyperlink" Target="https://www.listennotes.com/podcasts/hidden-curriculum-seas-program-uri-k2KFgyJIUNi/" TargetMode="External"/><Relationship Id="rId5" Type="http://schemas.openxmlformats.org/officeDocument/2006/relationships/hyperlink" Target="https://drive.google.com/file/d/1wN_d-dOxzM8_kc7wvWEe3nFQgwNSqPau/view" TargetMode="External"/><Relationship Id="rId15" Type="http://schemas.openxmlformats.org/officeDocument/2006/relationships/hyperlink" Target="Teaching%20&amp;%20Learning%20in%20the%20Diverse%20Classroom" TargetMode="External"/><Relationship Id="rId10" Type="http://schemas.openxmlformats.org/officeDocument/2006/relationships/hyperlink" Target="https://styluspub.presswarehouse.com/browse/book/9781620366059/Bandwidth-Recovery" TargetMode="External"/><Relationship Id="rId4" Type="http://schemas.openxmlformats.org/officeDocument/2006/relationships/hyperlink" Target="http://crlt.umich.edu/sites/default/files/resource_files/Inclusive%20Teaching%20Strategies.pdf" TargetMode="External"/><Relationship Id="rId9" Type="http://schemas.openxmlformats.org/officeDocument/2006/relationships/hyperlink" Target="https://www.hepg.org/hep-home/books/breakthrough-strategies" TargetMode="External"/><Relationship Id="rId14" Type="http://schemas.openxmlformats.org/officeDocument/2006/relationships/hyperlink" Target="https://www.edx.org/course/an-introduction-to-evidence-based-undergraduate-s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ey.com/en-us/How+Great+Leaders+Think%3A+The+Art+of+Reframing-p-9781118140987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amazon.com/Corporate-Culture-Survival-Guide/dp/1119212286#ace-g2093936695" TargetMode="External"/><Relationship Id="rId4" Type="http://schemas.openxmlformats.org/officeDocument/2006/relationships/hyperlink" Target="https://store.hbr.org/product/the-practice-of-adaptive-leadership-tools-and-tactics-for-changing-your-organization-and-the-world/576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Developing-Learner-Centered-Teaching-Practical-Faculty/dp/0787996882" TargetMode="External"/><Relationship Id="rId4" Type="http://schemas.openxmlformats.org/officeDocument/2006/relationships/hyperlink" Target="https://www.wiley.com/en-us/Learner+Centered+Teaching%3A+Five+Key+Changes+to+Practice%2C+2nd+Edition-p-978111811928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ley.com/en-us/Learner+Centered+Teaching%3A+Five+Key+Changes+to+Practice%2C+2nd+Edition-p-9781118119280" TargetMode="External"/><Relationship Id="rId3" Type="http://schemas.openxmlformats.org/officeDocument/2006/relationships/hyperlink" Target="https://journals.sagepub.com/doi/abs/10.1177/108648229900400402?journalCode=acaa" TargetMode="External"/><Relationship Id="rId7" Type="http://schemas.openxmlformats.org/officeDocument/2006/relationships/hyperlink" Target="https://www.amazon.com/Instruction-Myth-Higher-Education-Change/dp/1978804458/ref=tmm_hrd_swatch_0?_encoding=UTF8&amp;qid=&amp;sr=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ley.com/en-us/Creating+Significant+Learning+Experiences%3A+An+Integrated+Approach+to+Designing+College+Courses%2C+Revised+and+Updated-p-9781118124253" TargetMode="External"/><Relationship Id="rId5" Type="http://schemas.openxmlformats.org/officeDocument/2006/relationships/hyperlink" Target="https://styluspub.presswarehouse.com/browse/book/9781579222222/Helping-Students-Learn-in-a-Learner-Centered-Environment" TargetMode="External"/><Relationship Id="rId4" Type="http://schemas.openxmlformats.org/officeDocument/2006/relationships/hyperlink" Target="https://www.amazon.com/Developing-Learner-Centered-Teaching-Practical-Faculty/dp/0787996882" TargetMode="Externa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beay6en23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5689-D63C-8E43-AEB3-715C7D257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361" y="2066259"/>
            <a:ext cx="8303337" cy="23876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1B4998"/>
                </a:solidFill>
                <a:latin typeface="+mn-lt"/>
              </a:rPr>
              <a:t>Making Learner-Centered and Inclusive Pedagogical Choices for an Unpredictable Fall Term</a:t>
            </a:r>
            <a:endParaRPr lang="en-US" dirty="0">
              <a:solidFill>
                <a:srgbClr val="1B4998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79A30-72BA-B540-862B-C48A8A05F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2347" y="4619674"/>
            <a:ext cx="8869945" cy="1655762"/>
          </a:xfrm>
        </p:spPr>
        <p:txBody>
          <a:bodyPr>
            <a:noAutofit/>
          </a:bodyPr>
          <a:lstStyle/>
          <a:p>
            <a:pPr algn="l"/>
            <a:endParaRPr lang="en-US" sz="2000" b="1" dirty="0"/>
          </a:p>
          <a:p>
            <a:pPr algn="l"/>
            <a:r>
              <a:rPr lang="en-US" sz="2600" b="1" dirty="0"/>
              <a:t>ACS Summer Workshops on Advancing Pandemic Pedagogies</a:t>
            </a:r>
          </a:p>
          <a:p>
            <a:pPr algn="l"/>
            <a:endParaRPr lang="en-US" sz="600" b="1" dirty="0"/>
          </a:p>
          <a:p>
            <a:pPr algn="l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Monday, June 29, 2020 • 10:00-11:30 am EDT (9:00-10:30 am CDT)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3887A-1B9B-7C47-9820-0F85691B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" y="1120878"/>
            <a:ext cx="3141406" cy="31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4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CB2B-C6D0-D74D-8D97-A11ACCD2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Reframing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758E25-7D34-5148-B4C2-64531077BDB0}"/>
              </a:ext>
            </a:extLst>
          </p:cNvPr>
          <p:cNvGrpSpPr/>
          <p:nvPr/>
        </p:nvGrpSpPr>
        <p:grpSpPr>
          <a:xfrm>
            <a:off x="1492898" y="1492899"/>
            <a:ext cx="9890449" cy="4739950"/>
            <a:chOff x="285011" y="2183641"/>
            <a:chExt cx="1419872" cy="53006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9E74F5-C4DE-0D49-AF62-A4F1052E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011" y="2197509"/>
              <a:ext cx="516194" cy="5161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29AC681-9BA1-1D4C-BC8F-4EB76DC2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180" y="2183641"/>
              <a:ext cx="857703" cy="487907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091628B-61F4-7446-841D-9C04E54B62F0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" y="2423395"/>
              <a:ext cx="688623" cy="0"/>
            </a:xfrm>
            <a:prstGeom prst="straightConnector1">
              <a:avLst/>
            </a:prstGeom>
            <a:ln w="190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519758-8C26-D047-8438-D9E9ABD8CA26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855ADF-DBE9-FC48-82E3-3A7881D56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1D47FC-070B-B342-B162-CB17A232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7838B0B-3B01-8540-AC13-6C29EA378FAB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269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4D23-0470-CD4A-A5AA-33CFF035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80" y="25916"/>
            <a:ext cx="12029768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Frames Shape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5C534-FB38-514B-99A5-50D5DD72F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102313"/>
            <a:ext cx="11379199" cy="46144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We develop default interpretations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14D89-7154-004A-903E-3EFEC650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2809" y="4509676"/>
            <a:ext cx="1159788" cy="1159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B32B5-FE32-BB4F-9A78-98B90A462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09" y="3975504"/>
            <a:ext cx="4162147" cy="2653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8BD69-8849-9045-8C69-22E1C17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8901" y="4031868"/>
            <a:ext cx="5734757" cy="21110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4F3AC3-D8AB-6C42-984D-1F145E60B690}"/>
              </a:ext>
            </a:extLst>
          </p:cNvPr>
          <p:cNvCxnSpPr>
            <a:cxnSpLocks/>
          </p:cNvCxnSpPr>
          <p:nvPr/>
        </p:nvCxnSpPr>
        <p:spPr>
          <a:xfrm>
            <a:off x="5712393" y="5110615"/>
            <a:ext cx="1302456" cy="0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F3586C-C000-3E47-A521-A45AA59E2151}"/>
              </a:ext>
            </a:extLst>
          </p:cNvPr>
          <p:cNvSpPr txBox="1"/>
          <p:nvPr/>
        </p:nvSpPr>
        <p:spPr>
          <a:xfrm>
            <a:off x="5598098" y="4563102"/>
            <a:ext cx="1432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B4998"/>
                </a:solidFill>
              </a:rPr>
              <a:t>reframing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293A3B-DFB6-4A47-AC2E-761230DAD3AA}"/>
              </a:ext>
            </a:extLst>
          </p:cNvPr>
          <p:cNvSpPr/>
          <p:nvPr/>
        </p:nvSpPr>
        <p:spPr>
          <a:xfrm>
            <a:off x="804385" y="4401875"/>
            <a:ext cx="3126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“How should we plan this birthday party for David?”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103A1C-EE4C-4944-97F6-9C445FF4CDEC}"/>
              </a:ext>
            </a:extLst>
          </p:cNvPr>
          <p:cNvSpPr/>
          <p:nvPr/>
        </p:nvSpPr>
        <p:spPr>
          <a:xfrm>
            <a:off x="7913075" y="4373687"/>
            <a:ext cx="3552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1B4998"/>
                </a:solidFill>
              </a:rPr>
              <a:t>“How can we create a special day David will enjoy?”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3A4AC9-5F50-8A47-A067-E7AF34EC3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85" y="4524459"/>
            <a:ext cx="1171222" cy="11712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F6CD66-166E-7245-9036-ACEA0AF9D30E}"/>
              </a:ext>
            </a:extLst>
          </p:cNvPr>
          <p:cNvSpPr/>
          <p:nvPr/>
        </p:nvSpPr>
        <p:spPr>
          <a:xfrm>
            <a:off x="5288083" y="6567075"/>
            <a:ext cx="6870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(Thanks to Ben Haywood &amp; Diane Boyd at Furman for this example)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7BA88A-EB10-D643-BFF8-FD89B9097CA7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05B7F6-4574-434C-BB0A-DFFEF703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6B6D0A-2504-1043-9957-4DD45AA0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5B5541-FC39-7346-B163-AFFAC256E342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0EA034-3B1C-414D-B520-59F597701DF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ECB4DE-BDFD-F84A-89CF-AC1C921A3613}"/>
              </a:ext>
            </a:extLst>
          </p:cNvPr>
          <p:cNvSpPr/>
          <p:nvPr/>
        </p:nvSpPr>
        <p:spPr>
          <a:xfrm>
            <a:off x="914400" y="1960170"/>
            <a:ext cx="10959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What assumptions do we make when we ask how to plan a party for David? </a:t>
            </a:r>
          </a:p>
        </p:txBody>
      </p:sp>
    </p:spTree>
    <p:extLst>
      <p:ext uri="{BB962C8B-B14F-4D97-AF65-F5344CB8AC3E}">
        <p14:creationId xmlns:p14="http://schemas.microsoft.com/office/powerpoint/2010/main" val="308155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4D23-0470-CD4A-A5AA-33CFF035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80" y="25916"/>
            <a:ext cx="12029768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Frames Shape Responses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7BA88A-EB10-D643-BFF8-FD89B9097CA7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05B7F6-4574-434C-BB0A-DFFEF703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6B6D0A-2504-1043-9957-4DD45AA0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5B5541-FC39-7346-B163-AFFAC256E342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0EA034-3B1C-414D-B520-59F597701D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ECB4DE-BDFD-F84A-89CF-AC1C921A3613}"/>
              </a:ext>
            </a:extLst>
          </p:cNvPr>
          <p:cNvSpPr/>
          <p:nvPr/>
        </p:nvSpPr>
        <p:spPr>
          <a:xfrm>
            <a:off x="914400" y="1067284"/>
            <a:ext cx="10959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What assumptions do we make when we ask how to plan a party for David?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F67B03-0105-3D4C-8FAB-24DFD6CDD57D}"/>
              </a:ext>
            </a:extLst>
          </p:cNvPr>
          <p:cNvSpPr/>
          <p:nvPr/>
        </p:nvSpPr>
        <p:spPr>
          <a:xfrm>
            <a:off x="914400" y="2272263"/>
            <a:ext cx="6734287" cy="4496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numCol="2">
            <a:spAutoFit/>
          </a:bodyPr>
          <a:lstStyle/>
          <a:p>
            <a:r>
              <a:rPr lang="en-US" sz="1100" dirty="0"/>
              <a:t>David want's a party</a:t>
            </a:r>
          </a:p>
          <a:p>
            <a:r>
              <a:rPr lang="en-US" sz="1100" dirty="0"/>
              <a:t>Dave wants a party.</a:t>
            </a:r>
          </a:p>
          <a:p>
            <a:r>
              <a:rPr lang="en-US" sz="1100" dirty="0"/>
              <a:t>That David likes parties</a:t>
            </a:r>
          </a:p>
          <a:p>
            <a:r>
              <a:rPr lang="en-US" sz="1100" dirty="0"/>
              <a:t>David wants and is OK with a party</a:t>
            </a:r>
          </a:p>
          <a:p>
            <a:r>
              <a:rPr lang="en-US" sz="1100" dirty="0"/>
              <a:t>David is an extrovert</a:t>
            </a:r>
          </a:p>
          <a:p>
            <a:r>
              <a:rPr lang="en-US" sz="1100" dirty="0"/>
              <a:t>David wants a birthday party</a:t>
            </a:r>
          </a:p>
          <a:p>
            <a:r>
              <a:rPr lang="en-US" sz="1100" dirty="0"/>
              <a:t>*That David would enjoy</a:t>
            </a:r>
          </a:p>
          <a:p>
            <a:r>
              <a:rPr lang="en-US" sz="1100" dirty="0"/>
              <a:t>*David wants a party</a:t>
            </a:r>
          </a:p>
          <a:p>
            <a:r>
              <a:rPr lang="en-US" sz="1100" dirty="0"/>
              <a:t>That David will have a party</a:t>
            </a:r>
          </a:p>
          <a:p>
            <a:r>
              <a:rPr lang="en-US" sz="1100" dirty="0"/>
              <a:t>*that </a:t>
            </a:r>
            <a:r>
              <a:rPr lang="en-US" sz="1100" dirty="0" err="1"/>
              <a:t>david</a:t>
            </a:r>
            <a:r>
              <a:rPr lang="en-US" sz="1100" dirty="0"/>
              <a:t> wants a party</a:t>
            </a:r>
          </a:p>
          <a:p>
            <a:r>
              <a:rPr lang="en-US" sz="1100" dirty="0"/>
              <a:t>* birthday = party</a:t>
            </a:r>
          </a:p>
          <a:p>
            <a:r>
              <a:rPr lang="en-US" sz="1100" dirty="0"/>
              <a:t>Dave wants a party</a:t>
            </a:r>
          </a:p>
          <a:p>
            <a:r>
              <a:rPr lang="en-US" sz="1100" dirty="0"/>
              <a:t>Assumption that David wants a party</a:t>
            </a:r>
          </a:p>
          <a:p>
            <a:r>
              <a:rPr lang="en-US" sz="1100" dirty="0"/>
              <a:t>Assumes a party is the thing David will enjoy</a:t>
            </a:r>
          </a:p>
          <a:p>
            <a:r>
              <a:rPr lang="en-US" sz="1100" dirty="0"/>
              <a:t>A formulaic pattern to repeat</a:t>
            </a:r>
          </a:p>
          <a:p>
            <a:r>
              <a:rPr lang="en-US" sz="1100" dirty="0"/>
              <a:t>There’s a right way to do it</a:t>
            </a:r>
          </a:p>
          <a:p>
            <a:r>
              <a:rPr lang="en-US" sz="1100" dirty="0"/>
              <a:t>David wants a party</a:t>
            </a:r>
          </a:p>
          <a:p>
            <a:r>
              <a:rPr lang="en-US" sz="1100" dirty="0"/>
              <a:t>David wants a party</a:t>
            </a:r>
          </a:p>
          <a:p>
            <a:r>
              <a:rPr lang="en-US" sz="1100" dirty="0"/>
              <a:t>That David wants a party</a:t>
            </a:r>
          </a:p>
          <a:p>
            <a:r>
              <a:rPr lang="en-US" sz="1100" dirty="0"/>
              <a:t>assume he likes parties</a:t>
            </a:r>
          </a:p>
          <a:p>
            <a:r>
              <a:rPr lang="en-US" sz="1100" dirty="0"/>
              <a:t>birthdays require parties and everybody loves parties</a:t>
            </a:r>
          </a:p>
          <a:p>
            <a:r>
              <a:rPr lang="en-US" sz="1100" dirty="0" err="1"/>
              <a:t>david</a:t>
            </a:r>
            <a:r>
              <a:rPr lang="en-US" sz="1100" dirty="0"/>
              <a:t> wants a party</a:t>
            </a:r>
          </a:p>
          <a:p>
            <a:r>
              <a:rPr lang="en-US" sz="1100" dirty="0"/>
              <a:t>Assuming that a party is something David wants</a:t>
            </a:r>
          </a:p>
          <a:p>
            <a:r>
              <a:rPr lang="en-US" sz="1100" dirty="0"/>
              <a:t>That David wants a party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6A7168-305A-924F-ABC4-1DDF6BECCCD4}"/>
              </a:ext>
            </a:extLst>
          </p:cNvPr>
          <p:cNvSpPr/>
          <p:nvPr/>
        </p:nvSpPr>
        <p:spPr>
          <a:xfrm>
            <a:off x="6589634" y="2272263"/>
            <a:ext cx="5602365" cy="44935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That a party is the go-to choice</a:t>
            </a:r>
          </a:p>
          <a:p>
            <a:r>
              <a:rPr lang="en-US" sz="1100" dirty="0"/>
              <a:t>David enjoys celebrating his aging!</a:t>
            </a:r>
          </a:p>
          <a:p>
            <a:r>
              <a:rPr lang="en-US" sz="1100" dirty="0" err="1"/>
              <a:t>david</a:t>
            </a:r>
            <a:r>
              <a:rPr lang="en-US" sz="1100" dirty="0"/>
              <a:t> likes parties</a:t>
            </a:r>
          </a:p>
          <a:p>
            <a:r>
              <a:rPr lang="en-US" sz="1100" dirty="0"/>
              <a:t>*that a party is the only way to celebrate someone</a:t>
            </a:r>
          </a:p>
          <a:p>
            <a:r>
              <a:rPr lang="en-US" sz="1100" dirty="0"/>
              <a:t>David would like to have a party</a:t>
            </a:r>
          </a:p>
          <a:p>
            <a:r>
              <a:rPr lang="en-US" sz="1100" dirty="0"/>
              <a:t>David wants a party with us</a:t>
            </a:r>
          </a:p>
          <a:p>
            <a:r>
              <a:rPr lang="en-US" sz="1100" dirty="0"/>
              <a:t>we want to celebrate</a:t>
            </a:r>
          </a:p>
          <a:p>
            <a:r>
              <a:rPr lang="en-US" sz="1100" dirty="0"/>
              <a:t>positive, creative</a:t>
            </a:r>
          </a:p>
          <a:p>
            <a:r>
              <a:rPr lang="en-US" sz="1100" dirty="0"/>
              <a:t>The assumption is that we have to plan this instead of asking David what he wants</a:t>
            </a:r>
          </a:p>
          <a:p>
            <a:r>
              <a:rPr lang="en-US" sz="1100" dirty="0"/>
              <a:t>David likes parties, birthday parties are fun</a:t>
            </a:r>
          </a:p>
          <a:p>
            <a:r>
              <a:rPr lang="en-US" sz="1100" dirty="0"/>
              <a:t>birthday=party</a:t>
            </a:r>
          </a:p>
          <a:p>
            <a:r>
              <a:rPr lang="en-US" sz="1100" dirty="0"/>
              <a:t>*David wants  party</a:t>
            </a:r>
          </a:p>
          <a:p>
            <a:r>
              <a:rPr lang="en-US" sz="1100" dirty="0"/>
              <a:t>The party is the important factor -</a:t>
            </a:r>
          </a:p>
          <a:p>
            <a:r>
              <a:rPr lang="en-US" sz="1100" dirty="0"/>
              <a:t>How well do I/we know David? </a:t>
            </a:r>
          </a:p>
          <a:p>
            <a:r>
              <a:rPr lang="en-US" sz="1100" dirty="0"/>
              <a:t>David wants a party and will come.</a:t>
            </a:r>
          </a:p>
          <a:p>
            <a:r>
              <a:rPr lang="en-US" sz="1100" dirty="0"/>
              <a:t>He wants a party</a:t>
            </a:r>
          </a:p>
          <a:p>
            <a:r>
              <a:rPr lang="en-US" sz="1100" dirty="0"/>
              <a:t>that David even wants a party</a:t>
            </a:r>
          </a:p>
          <a:p>
            <a:r>
              <a:rPr lang="en-US" sz="1100" dirty="0"/>
              <a:t>*That David wants </a:t>
            </a:r>
            <a:r>
              <a:rPr lang="en-US" sz="1100" dirty="0" err="1"/>
              <a:t>aparty</a:t>
            </a:r>
            <a:endParaRPr lang="en-US" sz="1100" dirty="0"/>
          </a:p>
          <a:p>
            <a:r>
              <a:rPr lang="en-US" sz="1100" dirty="0"/>
              <a:t>David would enjoy an event with lots of people rather than an activity.</a:t>
            </a:r>
          </a:p>
          <a:p>
            <a:r>
              <a:rPr lang="en-US" sz="1100" dirty="0"/>
              <a:t>That David wants a </a:t>
            </a:r>
            <a:r>
              <a:rPr lang="en-US" sz="1100" dirty="0" err="1"/>
              <a:t>b’day</a:t>
            </a:r>
            <a:r>
              <a:rPr lang="en-US" sz="1100" dirty="0"/>
              <a:t> party!</a:t>
            </a:r>
          </a:p>
          <a:p>
            <a:r>
              <a:rPr lang="en-US" sz="1100" dirty="0"/>
              <a:t>He wants US to plan the Birthday party</a:t>
            </a:r>
          </a:p>
          <a:p>
            <a:r>
              <a:rPr lang="en-US" sz="1100" dirty="0"/>
              <a:t>A party is possible</a:t>
            </a:r>
          </a:p>
          <a:p>
            <a:r>
              <a:rPr lang="en-US" sz="1100" dirty="0"/>
              <a:t>That David wants us to plan</a:t>
            </a:r>
          </a:p>
          <a:p>
            <a:r>
              <a:rPr lang="en-US" sz="1100" dirty="0"/>
              <a:t>doing good thing</a:t>
            </a:r>
          </a:p>
          <a:p>
            <a:r>
              <a:rPr lang="en-US" sz="1100" dirty="0"/>
              <a:t>That we are going to decide how David will enjoy his birthday with a party</a:t>
            </a:r>
          </a:p>
          <a:p>
            <a:r>
              <a:rPr lang="en-US" sz="1100" dirty="0"/>
              <a:t>*David wants to party • do we know David?</a:t>
            </a:r>
          </a:p>
        </p:txBody>
      </p:sp>
    </p:spTree>
    <p:extLst>
      <p:ext uri="{BB962C8B-B14F-4D97-AF65-F5344CB8AC3E}">
        <p14:creationId xmlns:p14="http://schemas.microsoft.com/office/powerpoint/2010/main" val="376548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F6143A-DD5E-F24A-A524-BE69B4AA3292}"/>
              </a:ext>
            </a:extLst>
          </p:cNvPr>
          <p:cNvSpPr txBox="1">
            <a:spLocks/>
          </p:cNvSpPr>
          <p:nvPr/>
        </p:nvSpPr>
        <p:spPr>
          <a:xfrm>
            <a:off x="914400" y="25916"/>
            <a:ext cx="11203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Reframing &amp; Problem Solving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170A9-A94A-4041-BB3B-C1FCB2ADE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64" y="1002713"/>
            <a:ext cx="2899970" cy="2434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D833F-1466-2E4B-A6BB-9D94BAF898CC}"/>
              </a:ext>
            </a:extLst>
          </p:cNvPr>
          <p:cNvSpPr txBox="1"/>
          <p:nvPr/>
        </p:nvSpPr>
        <p:spPr>
          <a:xfrm>
            <a:off x="836289" y="1558233"/>
            <a:ext cx="2364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“The elevator is too slow.”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FC1F2-BD28-BC49-9875-F6F957448B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8408" y="1054081"/>
            <a:ext cx="4301067" cy="2125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C8629-B6B9-2642-A8C0-3AAB5802E6F3}"/>
              </a:ext>
            </a:extLst>
          </p:cNvPr>
          <p:cNvSpPr txBox="1"/>
          <p:nvPr/>
        </p:nvSpPr>
        <p:spPr>
          <a:xfrm>
            <a:off x="9409075" y="1604411"/>
            <a:ext cx="2150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B4998"/>
                </a:solidFill>
              </a:rPr>
              <a:t>“The wait is too long.”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F0097B-E5BE-9E4E-B25E-3E9744192395}"/>
              </a:ext>
            </a:extLst>
          </p:cNvPr>
          <p:cNvCxnSpPr>
            <a:cxnSpLocks/>
          </p:cNvCxnSpPr>
          <p:nvPr/>
        </p:nvCxnSpPr>
        <p:spPr>
          <a:xfrm>
            <a:off x="5240213" y="2164213"/>
            <a:ext cx="2145324" cy="0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CFEDEA-27CB-AC42-8E80-C097310774B3}"/>
              </a:ext>
            </a:extLst>
          </p:cNvPr>
          <p:cNvSpPr txBox="1"/>
          <p:nvPr/>
        </p:nvSpPr>
        <p:spPr>
          <a:xfrm>
            <a:off x="5455118" y="1592044"/>
            <a:ext cx="1432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B4998"/>
                </a:solidFill>
              </a:rPr>
              <a:t>reframing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392336-1462-DE48-BF7B-8E27C7768C2B}"/>
              </a:ext>
            </a:extLst>
          </p:cNvPr>
          <p:cNvCxnSpPr>
            <a:cxnSpLocks/>
          </p:cNvCxnSpPr>
          <p:nvPr/>
        </p:nvCxnSpPr>
        <p:spPr>
          <a:xfrm>
            <a:off x="919247" y="3164887"/>
            <a:ext cx="0" cy="1336775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0D669C-6712-FC42-93C4-164FE2BE5175}"/>
              </a:ext>
            </a:extLst>
          </p:cNvPr>
          <p:cNvSpPr txBox="1"/>
          <p:nvPr/>
        </p:nvSpPr>
        <p:spPr>
          <a:xfrm>
            <a:off x="1062538" y="3403259"/>
            <a:ext cx="326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solving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12A0DE-7D59-A648-A878-2D330FFC4B91}"/>
              </a:ext>
            </a:extLst>
          </p:cNvPr>
          <p:cNvSpPr/>
          <p:nvPr/>
        </p:nvSpPr>
        <p:spPr>
          <a:xfrm>
            <a:off x="552579" y="4550817"/>
            <a:ext cx="4927600" cy="1913466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7DC5EF-FC67-AF4E-8054-1CC1B533C0A3}"/>
              </a:ext>
            </a:extLst>
          </p:cNvPr>
          <p:cNvSpPr txBox="1"/>
          <p:nvPr/>
        </p:nvSpPr>
        <p:spPr>
          <a:xfrm>
            <a:off x="603381" y="4601617"/>
            <a:ext cx="47623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the elevator move faster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• upgrade motor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• improve algorithm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• install more elevators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1418A4-345C-194C-AC57-17BA6E4C5063}"/>
              </a:ext>
            </a:extLst>
          </p:cNvPr>
          <p:cNvSpPr/>
          <p:nvPr/>
        </p:nvSpPr>
        <p:spPr>
          <a:xfrm>
            <a:off x="7025382" y="4563538"/>
            <a:ext cx="4927600" cy="1913466"/>
          </a:xfrm>
          <a:prstGeom prst="rect">
            <a:avLst/>
          </a:prstGeom>
          <a:noFill/>
          <a:ln w="38100">
            <a:solidFill>
              <a:srgbClr val="1B4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B61DAD-3AAC-C14E-A7DE-FFBC91A1A729}"/>
              </a:ext>
            </a:extLst>
          </p:cNvPr>
          <p:cNvSpPr txBox="1"/>
          <p:nvPr/>
        </p:nvSpPr>
        <p:spPr>
          <a:xfrm>
            <a:off x="7076184" y="4614338"/>
            <a:ext cx="46866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B4998"/>
                </a:solidFill>
              </a:rPr>
              <a:t>Make the wait feel shorter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	• play music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	• install a television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	• provide hand sanitizer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A07A83-B058-864C-AFE5-6B0C048345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522133" y="1055384"/>
            <a:ext cx="1354667" cy="21505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41E223B-ECE9-CB41-9179-32DBB1066F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85483" y="1079481"/>
            <a:ext cx="1388533" cy="2031999"/>
          </a:xfrm>
          <a:prstGeom prst="rect">
            <a:avLst/>
          </a:prstGeom>
          <a:ln>
            <a:noFill/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5D2866-C2A8-354E-86A4-EF52C339EABF}"/>
              </a:ext>
            </a:extLst>
          </p:cNvPr>
          <p:cNvCxnSpPr>
            <a:cxnSpLocks/>
          </p:cNvCxnSpPr>
          <p:nvPr/>
        </p:nvCxnSpPr>
        <p:spPr>
          <a:xfrm>
            <a:off x="20990017" y="2627923"/>
            <a:ext cx="0" cy="1405467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1F09637-EA0E-B146-BFB2-CA3508E29CAC}"/>
              </a:ext>
            </a:extLst>
          </p:cNvPr>
          <p:cNvSpPr/>
          <p:nvPr/>
        </p:nvSpPr>
        <p:spPr>
          <a:xfrm>
            <a:off x="5346757" y="6571029"/>
            <a:ext cx="6871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(Thanks to Ben Haywood &amp; Diane Boyd at Furman for this example)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523721-B012-D349-B4D7-FBC9512E3EA2}"/>
              </a:ext>
            </a:extLst>
          </p:cNvPr>
          <p:cNvCxnSpPr>
            <a:cxnSpLocks/>
          </p:cNvCxnSpPr>
          <p:nvPr/>
        </p:nvCxnSpPr>
        <p:spPr>
          <a:xfrm>
            <a:off x="9288575" y="3141441"/>
            <a:ext cx="0" cy="1336775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B7C118C-FD31-0A41-A7EA-716585E1CE6B}"/>
              </a:ext>
            </a:extLst>
          </p:cNvPr>
          <p:cNvSpPr txBox="1"/>
          <p:nvPr/>
        </p:nvSpPr>
        <p:spPr>
          <a:xfrm>
            <a:off x="9431866" y="3379813"/>
            <a:ext cx="276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solving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4D3D0C-9EAD-A047-BBDB-9CD108370095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B82936-F095-DD49-BE16-C66070D0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740848-9AED-1C4B-ACBB-EA470409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58C91D9-54A1-5449-9155-45B686C32043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366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F6143A-DD5E-F24A-A524-BE69B4AA3292}"/>
              </a:ext>
            </a:extLst>
          </p:cNvPr>
          <p:cNvSpPr txBox="1">
            <a:spLocks/>
          </p:cNvSpPr>
          <p:nvPr/>
        </p:nvSpPr>
        <p:spPr>
          <a:xfrm>
            <a:off x="914400" y="25916"/>
            <a:ext cx="11203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Reframing &amp; Problem Solving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170A9-A94A-4041-BB3B-C1FCB2ADE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99" y="1016160"/>
            <a:ext cx="3208235" cy="2434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D833F-1466-2E4B-A6BB-9D94BAF898CC}"/>
              </a:ext>
            </a:extLst>
          </p:cNvPr>
          <p:cNvSpPr txBox="1"/>
          <p:nvPr/>
        </p:nvSpPr>
        <p:spPr>
          <a:xfrm>
            <a:off x="524932" y="1409452"/>
            <a:ext cx="2726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“What should I say in my speech?”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FC1F2-BD28-BC49-9875-F6F957448B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5697" y="1014774"/>
            <a:ext cx="4758267" cy="2125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C8629-B6B9-2642-A8C0-3AAB5802E6F3}"/>
              </a:ext>
            </a:extLst>
          </p:cNvPr>
          <p:cNvSpPr txBox="1"/>
          <p:nvPr/>
        </p:nvSpPr>
        <p:spPr>
          <a:xfrm>
            <a:off x="8947963" y="1361904"/>
            <a:ext cx="2438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B4998"/>
                </a:solidFill>
              </a:rPr>
              <a:t>“What does my audience need to hear?”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12A0DE-7D59-A648-A878-2D330FFC4B91}"/>
              </a:ext>
            </a:extLst>
          </p:cNvPr>
          <p:cNvSpPr/>
          <p:nvPr/>
        </p:nvSpPr>
        <p:spPr>
          <a:xfrm>
            <a:off x="464655" y="4634600"/>
            <a:ext cx="5192523" cy="1913466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7DC5EF-FC67-AF4E-8054-1CC1B533C0A3}"/>
              </a:ext>
            </a:extLst>
          </p:cNvPr>
          <p:cNvSpPr txBox="1"/>
          <p:nvPr/>
        </p:nvSpPr>
        <p:spPr>
          <a:xfrm>
            <a:off x="426558" y="4685400"/>
            <a:ext cx="52586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Generate a list of topics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• how to cover all the content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• consider content by others 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• satisfy ‘supposed’ best speech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1418A4-345C-194C-AC57-17BA6E4C5063}"/>
              </a:ext>
            </a:extLst>
          </p:cNvPr>
          <p:cNvSpPr/>
          <p:nvPr/>
        </p:nvSpPr>
        <p:spPr>
          <a:xfrm>
            <a:off x="6691270" y="4660647"/>
            <a:ext cx="5192523" cy="1913466"/>
          </a:xfrm>
          <a:prstGeom prst="rect">
            <a:avLst/>
          </a:prstGeom>
          <a:noFill/>
          <a:ln w="38100">
            <a:solidFill>
              <a:srgbClr val="1B4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B61DAD-3AAC-C14E-A7DE-FFBC91A1A729}"/>
              </a:ext>
            </a:extLst>
          </p:cNvPr>
          <p:cNvSpPr txBox="1"/>
          <p:nvPr/>
        </p:nvSpPr>
        <p:spPr>
          <a:xfrm>
            <a:off x="6653173" y="4711447"/>
            <a:ext cx="534620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B4998"/>
                </a:solidFill>
              </a:rPr>
              <a:t>Generate a list of audience needs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    • think about audience situation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    • fit your expertise to audience</a:t>
            </a:r>
          </a:p>
          <a:p>
            <a:r>
              <a:rPr lang="en-US" sz="2800" b="1" dirty="0">
                <a:solidFill>
                  <a:srgbClr val="1B4998"/>
                </a:solidFill>
              </a:rPr>
              <a:t>    • meet needs of situation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C0B62-9B2C-B842-8264-845D194A2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430" y="1324595"/>
            <a:ext cx="1487675" cy="148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3C502-476E-964D-9008-CC5C3CF8486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61748" y="1271065"/>
            <a:ext cx="1196806" cy="15507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805858D-2512-B546-9A6D-CDC445FD84D7}"/>
              </a:ext>
            </a:extLst>
          </p:cNvPr>
          <p:cNvSpPr/>
          <p:nvPr/>
        </p:nvSpPr>
        <p:spPr>
          <a:xfrm>
            <a:off x="5329172" y="6571029"/>
            <a:ext cx="6871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(Thanks to Janet </a:t>
            </a:r>
            <a:r>
              <a:rPr lang="en-US" sz="1200" dirty="0" err="1"/>
              <a:t>Eyler</a:t>
            </a:r>
            <a:r>
              <a:rPr lang="en-US" sz="1200" dirty="0"/>
              <a:t> at Vanderbilt for this example)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285215-632F-1549-BD9A-8F4018A60161}"/>
              </a:ext>
            </a:extLst>
          </p:cNvPr>
          <p:cNvCxnSpPr>
            <a:cxnSpLocks/>
          </p:cNvCxnSpPr>
          <p:nvPr/>
        </p:nvCxnSpPr>
        <p:spPr>
          <a:xfrm>
            <a:off x="4888520" y="2164213"/>
            <a:ext cx="2145324" cy="0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EADB2ED-D928-BF45-86C2-A5C1E4D306DC}"/>
              </a:ext>
            </a:extLst>
          </p:cNvPr>
          <p:cNvSpPr txBox="1"/>
          <p:nvPr/>
        </p:nvSpPr>
        <p:spPr>
          <a:xfrm>
            <a:off x="5103425" y="1592044"/>
            <a:ext cx="1432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B4998"/>
                </a:solidFill>
              </a:rPr>
              <a:t>reframing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D2E7BC-21C4-3E4D-B22B-3DE84C49F25C}"/>
              </a:ext>
            </a:extLst>
          </p:cNvPr>
          <p:cNvCxnSpPr>
            <a:cxnSpLocks/>
          </p:cNvCxnSpPr>
          <p:nvPr/>
        </p:nvCxnSpPr>
        <p:spPr>
          <a:xfrm>
            <a:off x="919247" y="3164887"/>
            <a:ext cx="0" cy="1336775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793C7A7-FC76-B342-A532-239473FA9E47}"/>
              </a:ext>
            </a:extLst>
          </p:cNvPr>
          <p:cNvSpPr txBox="1"/>
          <p:nvPr/>
        </p:nvSpPr>
        <p:spPr>
          <a:xfrm>
            <a:off x="1062538" y="3403259"/>
            <a:ext cx="276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solving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F22425-794E-2B4E-B3E8-0A924DF3064F}"/>
              </a:ext>
            </a:extLst>
          </p:cNvPr>
          <p:cNvCxnSpPr>
            <a:cxnSpLocks/>
          </p:cNvCxnSpPr>
          <p:nvPr/>
        </p:nvCxnSpPr>
        <p:spPr>
          <a:xfrm>
            <a:off x="9007219" y="3141441"/>
            <a:ext cx="0" cy="1336775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DDC77D6-73D1-634D-A9DC-A0F55B685E3E}"/>
              </a:ext>
            </a:extLst>
          </p:cNvPr>
          <p:cNvSpPr txBox="1"/>
          <p:nvPr/>
        </p:nvSpPr>
        <p:spPr>
          <a:xfrm>
            <a:off x="9150510" y="3379813"/>
            <a:ext cx="276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solving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F7CCC7-EBF9-2C41-B85B-59AF11E4F1CB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92C86FA-7159-D54D-9589-0A7962CC2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5C4A9CE-335A-0A41-A4A1-DF1957BE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2D96A5-A328-3549-94E2-C2ABF4B60B8D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47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AA31-BF64-5A4D-A45C-51BD0AD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165"/>
            <a:ext cx="104394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Professor D’s Challenge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2173C7-8942-0F49-BFA6-1D8B349B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2407" y="985077"/>
            <a:ext cx="2013227" cy="20132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18E155-50D0-364E-A556-613CDF8C17EA}"/>
              </a:ext>
            </a:extLst>
          </p:cNvPr>
          <p:cNvSpPr txBox="1">
            <a:spLocks/>
          </p:cNvSpPr>
          <p:nvPr/>
        </p:nvSpPr>
        <p:spPr>
          <a:xfrm>
            <a:off x="3240924" y="3928578"/>
            <a:ext cx="9526808" cy="290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Help Professor D think differently for fall:</a:t>
            </a:r>
          </a:p>
          <a:p>
            <a:pPr lvl="1"/>
            <a:r>
              <a:rPr lang="en-US" sz="3200" b="1" dirty="0"/>
              <a:t>What is really at issue?  (How to reframe?)</a:t>
            </a:r>
          </a:p>
          <a:p>
            <a:pPr lvl="1"/>
            <a:r>
              <a:rPr lang="en-US" sz="3200" b="1" dirty="0"/>
              <a:t>What possible solutions does reframing reveal?</a:t>
            </a:r>
            <a:endParaRPr lang="en-US" sz="28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1B4998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200" b="1" dirty="0">
                <a:solidFill>
                  <a:srgbClr val="1B4998"/>
                </a:solidFill>
              </a:rPr>
              <a:t>Reframe together to generate solutions</a:t>
            </a:r>
            <a:endParaRPr lang="en-US" sz="1400" b="1" dirty="0">
              <a:solidFill>
                <a:srgbClr val="1B4998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1B499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AE3DB-6DBB-4147-9505-4C02F32BC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" y="3851122"/>
            <a:ext cx="1150283" cy="1116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D29C6-0841-5A43-9DC8-804F7832F6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5986" y="3851122"/>
            <a:ext cx="1706033" cy="9747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1607C8-6BDE-5C43-ACC5-7B82720672B8}"/>
              </a:ext>
            </a:extLst>
          </p:cNvPr>
          <p:cNvCxnSpPr>
            <a:cxnSpLocks/>
          </p:cNvCxnSpPr>
          <p:nvPr/>
        </p:nvCxnSpPr>
        <p:spPr>
          <a:xfrm>
            <a:off x="697963" y="4907353"/>
            <a:ext cx="0" cy="715911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93BD85-639C-7F45-A4CE-E33D333A3084}"/>
              </a:ext>
            </a:extLst>
          </p:cNvPr>
          <p:cNvCxnSpPr>
            <a:cxnSpLocks/>
          </p:cNvCxnSpPr>
          <p:nvPr/>
        </p:nvCxnSpPr>
        <p:spPr>
          <a:xfrm>
            <a:off x="675792" y="4368273"/>
            <a:ext cx="1967346" cy="0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90BFB-C687-4C40-B758-1D495C4F665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63511" y="5731610"/>
            <a:ext cx="787400" cy="78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D17B3-EC17-C445-A1AA-99BE7BA22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827" y="5765587"/>
            <a:ext cx="787400" cy="787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8A29F9-961B-144B-8BCD-FE013DA12B85}"/>
              </a:ext>
            </a:extLst>
          </p:cNvPr>
          <p:cNvCxnSpPr>
            <a:cxnSpLocks/>
          </p:cNvCxnSpPr>
          <p:nvPr/>
        </p:nvCxnSpPr>
        <p:spPr>
          <a:xfrm>
            <a:off x="2538486" y="4901492"/>
            <a:ext cx="0" cy="715911"/>
          </a:xfrm>
          <a:prstGeom prst="straightConnector1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0FE8CE54-5E9A-4E47-A38B-8AAA266C72DA}"/>
              </a:ext>
            </a:extLst>
          </p:cNvPr>
          <p:cNvSpPr/>
          <p:nvPr/>
        </p:nvSpPr>
        <p:spPr>
          <a:xfrm>
            <a:off x="2937165" y="1066799"/>
            <a:ext cx="9130144" cy="2563092"/>
          </a:xfrm>
          <a:prstGeom prst="wedgeRectCallout">
            <a:avLst>
              <a:gd name="adj1" fmla="val -58235"/>
              <a:gd name="adj2" fmla="val -316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biggest unsolved challenge this spring was Zoom discussions.  The tactics I would normally employ in a discussion class did not work online.  Students were reluctant to participate – they neither asked questions on their own nor answered the questions I posed.  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65164D-3052-2C47-88AE-443735916A7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96338" y="77286"/>
            <a:ext cx="904144" cy="9041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00C9A0-326A-A744-8B01-4E13A52FF8C3}"/>
              </a:ext>
            </a:extLst>
          </p:cNvPr>
          <p:cNvGrpSpPr/>
          <p:nvPr/>
        </p:nvGrpSpPr>
        <p:grpSpPr>
          <a:xfrm>
            <a:off x="167141" y="111966"/>
            <a:ext cx="784581" cy="522514"/>
            <a:chOff x="1005982" y="1768517"/>
            <a:chExt cx="1419872" cy="5300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E86986-DA3A-5142-B1D6-6BA0FD258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A45FC4-7507-3A4E-9126-6899B232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9188DD4-94A7-4543-A1DB-6B4410459560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6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Inclusive Teaching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70560-FB25-074C-B108-48B3C862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94" y="942116"/>
            <a:ext cx="5108210" cy="5108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96959E-F419-D04A-BAA5-A8003487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8" y="55985"/>
            <a:ext cx="704160" cy="7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2756452" y="1208323"/>
            <a:ext cx="964758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Communicate and design intentionally</a:t>
            </a:r>
          </a:p>
          <a:p>
            <a:r>
              <a:rPr lang="en-US" sz="2000" b="1" dirty="0"/>
              <a:t>	</a:t>
            </a:r>
            <a:r>
              <a:rPr lang="en-US" dirty="0"/>
              <a:t>• provide clear and transparent structures, explicit expectations (+support)</a:t>
            </a:r>
          </a:p>
          <a:p>
            <a:r>
              <a:rPr lang="en-US" dirty="0">
                <a:solidFill>
                  <a:schemeClr val="dk1"/>
                </a:solidFill>
              </a:rPr>
              <a:t>	• design with accessibility in mind, multiple means of engagement</a:t>
            </a:r>
            <a:endParaRPr lang="en-US" b="1" dirty="0"/>
          </a:p>
          <a:p>
            <a:endParaRPr lang="en-US" sz="1000" b="1" dirty="0"/>
          </a:p>
          <a:p>
            <a:r>
              <a:rPr lang="en-US" sz="2400" b="1" dirty="0"/>
              <a:t>Select content inclusively</a:t>
            </a:r>
            <a:endParaRPr lang="en-US" b="1" dirty="0"/>
          </a:p>
          <a:p>
            <a:r>
              <a:rPr lang="en-US" b="1" dirty="0"/>
              <a:t>	</a:t>
            </a:r>
            <a:r>
              <a:rPr lang="en-US" dirty="0"/>
              <a:t>• recognize diversity and barriers to inclusion</a:t>
            </a:r>
          </a:p>
          <a:p>
            <a:r>
              <a:rPr lang="en-US" dirty="0"/>
              <a:t>	• foster opportunities for connecting content to learners’ interests and lives</a:t>
            </a:r>
            <a:endParaRPr lang="en-US" b="1" dirty="0"/>
          </a:p>
          <a:p>
            <a:endParaRPr lang="en-US" sz="1000" b="1" dirty="0"/>
          </a:p>
          <a:p>
            <a:r>
              <a:rPr lang="en-US" sz="2400" b="1" dirty="0"/>
              <a:t>Create a climate that signals belonging</a:t>
            </a:r>
            <a:endParaRPr lang="en-US" b="1" dirty="0"/>
          </a:p>
          <a:p>
            <a:r>
              <a:rPr lang="en-US" b="1" dirty="0"/>
              <a:t>	</a:t>
            </a:r>
            <a:r>
              <a:rPr lang="en-US" dirty="0"/>
              <a:t>• all voices welcomed and empowered to contribute</a:t>
            </a:r>
          </a:p>
          <a:p>
            <a:r>
              <a:rPr lang="en-US" dirty="0"/>
              <a:t>	• learning environment emphasizes growth, not perfection</a:t>
            </a:r>
            <a:endParaRPr lang="en-US" b="1" dirty="0"/>
          </a:p>
          <a:p>
            <a:endParaRPr lang="en-US" sz="1000" b="1" dirty="0"/>
          </a:p>
          <a:p>
            <a:r>
              <a:rPr lang="en-US" sz="2400" b="1" dirty="0"/>
              <a:t>Examine policies and practices</a:t>
            </a:r>
            <a:endParaRPr lang="en-US" b="1" dirty="0"/>
          </a:p>
          <a:p>
            <a:r>
              <a:rPr lang="en-US" b="1" dirty="0"/>
              <a:t>	</a:t>
            </a:r>
            <a:r>
              <a:rPr lang="en-US" dirty="0"/>
              <a:t>• audit images/sources for inclusion</a:t>
            </a:r>
          </a:p>
          <a:p>
            <a:r>
              <a:rPr lang="en-US" dirty="0"/>
              <a:t>	• check for alignment between learning objectives and policies</a:t>
            </a:r>
            <a:endParaRPr lang="en-US" b="1" dirty="0"/>
          </a:p>
          <a:p>
            <a:endParaRPr lang="en-US" sz="1000" b="1" dirty="0"/>
          </a:p>
          <a:p>
            <a:r>
              <a:rPr lang="en-US" sz="2400" b="1" dirty="0"/>
              <a:t>Reflect continually </a:t>
            </a:r>
          </a:p>
          <a:p>
            <a:r>
              <a:rPr lang="en-US" b="1" dirty="0"/>
              <a:t>	</a:t>
            </a:r>
            <a:r>
              <a:rPr lang="en-US" dirty="0"/>
              <a:t>• work to expand awareness of student experiences, best practices, and self</a:t>
            </a:r>
          </a:p>
          <a:p>
            <a:r>
              <a:rPr lang="en-US" dirty="0"/>
              <a:t>	• adopt mindset of inclusion as life-long process</a:t>
            </a:r>
          </a:p>
          <a:p>
            <a:r>
              <a:rPr lang="en-US" sz="2000" b="1" dirty="0"/>
              <a:t>	</a:t>
            </a:r>
            <a:endParaRPr lang="en-US" sz="2000" b="1" dirty="0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Inclusive Teaching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0891C-AF26-804B-8A10-D4EA2831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18" y="2447685"/>
            <a:ext cx="682978" cy="682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FE2C4-D558-CA42-BCAF-1A354B1E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128" y="5645488"/>
            <a:ext cx="702843" cy="702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760B45-A2FE-AC47-904B-E376D783E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68" y="55985"/>
            <a:ext cx="704160" cy="704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051D27-FF8B-C044-A90A-27C0BD2E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86" y="3406573"/>
            <a:ext cx="790510" cy="79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B51FAB-8E77-C040-A526-406EE7A02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25128" y="4575285"/>
            <a:ext cx="670794" cy="670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BFC96-4967-F042-9DAD-C410DAD391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518" y="1326304"/>
            <a:ext cx="625297" cy="6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2756452" y="1426687"/>
            <a:ext cx="92732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1B4998"/>
              </a:solidFill>
            </a:endParaRPr>
          </a:p>
          <a:p>
            <a:endParaRPr lang="en-US" sz="3600" b="1" dirty="0">
              <a:solidFill>
                <a:srgbClr val="1B4998"/>
              </a:solidFill>
            </a:endParaRPr>
          </a:p>
          <a:p>
            <a:endParaRPr lang="en-US" sz="3600" b="1" dirty="0">
              <a:solidFill>
                <a:srgbClr val="1B4998"/>
              </a:solidFill>
            </a:endParaRPr>
          </a:p>
          <a:p>
            <a:r>
              <a:rPr lang="en-US" sz="3200" b="1" dirty="0"/>
              <a:t>A. Communicate and design intentionally</a:t>
            </a:r>
          </a:p>
          <a:p>
            <a:endParaRPr lang="en-US" b="1" dirty="0"/>
          </a:p>
          <a:p>
            <a:r>
              <a:rPr lang="en-US" sz="3200" b="1" dirty="0"/>
              <a:t>B. Select content inclusively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3200" b="1" dirty="0"/>
              <a:t>C. Create a climate that signals belonging</a:t>
            </a:r>
            <a:endParaRPr lang="en-US" sz="2400" b="1" dirty="0"/>
          </a:p>
          <a:p>
            <a:endParaRPr lang="en-US" b="1" dirty="0"/>
          </a:p>
          <a:p>
            <a:r>
              <a:rPr lang="en-US" sz="3200" b="1" dirty="0"/>
              <a:t>D. Examine policies and practices</a:t>
            </a:r>
            <a:endParaRPr lang="en-US" b="1" dirty="0"/>
          </a:p>
          <a:p>
            <a:r>
              <a:rPr lang="en-US" b="1" dirty="0"/>
              <a:t>	</a:t>
            </a:r>
          </a:p>
          <a:p>
            <a:r>
              <a:rPr lang="en-US" sz="3200" b="1" dirty="0"/>
              <a:t>E. Reflect continually</a:t>
            </a:r>
            <a:r>
              <a:rPr lang="en-US" sz="2800" b="1" dirty="0"/>
              <a:t>	</a:t>
            </a:r>
            <a:endParaRPr lang="en-US" b="1" dirty="0"/>
          </a:p>
          <a:p>
            <a:r>
              <a:rPr lang="en-US" sz="2000" b="1" dirty="0"/>
              <a:t>	</a:t>
            </a:r>
            <a:endParaRPr lang="en-US" sz="2000" b="1" dirty="0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Inclusive Teaching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0891C-AF26-804B-8A10-D4EA2831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777" y="3926215"/>
            <a:ext cx="550374" cy="550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FE2C4-D558-CA42-BCAF-1A354B1E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46" y="6291618"/>
            <a:ext cx="566382" cy="566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760B45-A2FE-AC47-904B-E376D783E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68" y="55985"/>
            <a:ext cx="704160" cy="704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051D27-FF8B-C044-A90A-27C0BD2E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011" y="4679746"/>
            <a:ext cx="637028" cy="637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B51FAB-8E77-C040-A526-406EE7A02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57869" y="5592223"/>
            <a:ext cx="540555" cy="540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BFC96-4967-F042-9DAD-C410DAD391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19" y="3130860"/>
            <a:ext cx="503892" cy="503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62ED4-D4E4-6F4E-8F16-0BA64E593A9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540BDB-DE2C-5444-9411-279BB3D79D47}"/>
              </a:ext>
            </a:extLst>
          </p:cNvPr>
          <p:cNvSpPr/>
          <p:nvPr/>
        </p:nvSpPr>
        <p:spPr>
          <a:xfrm>
            <a:off x="1608943" y="976380"/>
            <a:ext cx="10353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Which dimension(s) of inclusivity are relevant for professor D’s challenge?</a:t>
            </a:r>
          </a:p>
          <a:p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Type the letter(s) in the chat</a:t>
            </a:r>
            <a:endParaRPr lang="en-US" sz="3600" b="1" dirty="0">
              <a:solidFill>
                <a:srgbClr val="1B499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318FC-64BA-3746-BBFF-87203AFA3463}"/>
              </a:ext>
            </a:extLst>
          </p:cNvPr>
          <p:cNvSpPr/>
          <p:nvPr/>
        </p:nvSpPr>
        <p:spPr>
          <a:xfrm>
            <a:off x="10295068" y="5413496"/>
            <a:ext cx="189693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 = 47 votes</a:t>
            </a:r>
          </a:p>
          <a:p>
            <a:r>
              <a:rPr lang="en-US" sz="1600" dirty="0"/>
              <a:t>B = 17 votes</a:t>
            </a:r>
          </a:p>
          <a:p>
            <a:r>
              <a:rPr lang="en-US" sz="1600" dirty="0"/>
              <a:t>C = 54 votes</a:t>
            </a:r>
          </a:p>
          <a:p>
            <a:r>
              <a:rPr lang="en-US" sz="1600" dirty="0"/>
              <a:t>D = 37 votes</a:t>
            </a:r>
          </a:p>
          <a:p>
            <a:r>
              <a:rPr lang="en-US" sz="1600" dirty="0"/>
              <a:t>E = 17 votes</a:t>
            </a:r>
          </a:p>
        </p:txBody>
      </p:sp>
    </p:spTree>
    <p:extLst>
      <p:ext uri="{BB962C8B-B14F-4D97-AF65-F5344CB8AC3E}">
        <p14:creationId xmlns:p14="http://schemas.microsoft.com/office/powerpoint/2010/main" val="245459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3BCF-609C-5D40-AB00-0E7E7507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Inclusive Teaching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3007E-5677-4049-8888-ADED889BD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8" y="55985"/>
            <a:ext cx="704160" cy="704160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07E4687B-DEB3-1C4E-9213-07925BD341DD}"/>
              </a:ext>
            </a:extLst>
          </p:cNvPr>
          <p:cNvSpPr/>
          <p:nvPr/>
        </p:nvSpPr>
        <p:spPr>
          <a:xfrm>
            <a:off x="6551271" y="1728460"/>
            <a:ext cx="5362434" cy="1548140"/>
          </a:xfrm>
          <a:prstGeom prst="wedgeRectCallout">
            <a:avLst>
              <a:gd name="adj1" fmla="val -40367"/>
              <a:gd name="adj2" fmla="val 76850"/>
            </a:avLst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inclusive teaching ideally does is foster an environment where students feel like what they bring to the class is an asset, not a limitation.      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Jenae Cohn 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751FF1CC-10F4-7543-B3C2-3A8AC8320679}"/>
              </a:ext>
            </a:extLst>
          </p:cNvPr>
          <p:cNvSpPr/>
          <p:nvPr/>
        </p:nvSpPr>
        <p:spPr>
          <a:xfrm>
            <a:off x="397567" y="1703614"/>
            <a:ext cx="5347252" cy="1588604"/>
          </a:xfrm>
          <a:prstGeom prst="wedgeRectCallout">
            <a:avLst>
              <a:gd name="adj1" fmla="val -40367"/>
              <a:gd name="adj2" fmla="val 76850"/>
            </a:avLst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teach inclusively, students think/feel: I belong here, I can learn this, I find this meaningful.        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Felten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28DED15-A644-8B49-9EFA-E32C0DEE9487}"/>
              </a:ext>
            </a:extLst>
          </p:cNvPr>
          <p:cNvSpPr/>
          <p:nvPr/>
        </p:nvSpPr>
        <p:spPr>
          <a:xfrm>
            <a:off x="304801" y="4392150"/>
            <a:ext cx="5347252" cy="1649421"/>
          </a:xfrm>
          <a:prstGeom prst="wedgeRectCallout">
            <a:avLst>
              <a:gd name="adj1" fmla="val -40367"/>
              <a:gd name="adj2" fmla="val 76850"/>
            </a:avLst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Inclusive pedagogies turn the focus of the experience on the student, the uniqueness of their contexts…to extract excellence from them.   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Bryan Dewsbury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8FD642C7-6E57-1F46-B255-77FFC04F3105}"/>
              </a:ext>
            </a:extLst>
          </p:cNvPr>
          <p:cNvSpPr/>
          <p:nvPr/>
        </p:nvSpPr>
        <p:spPr>
          <a:xfrm>
            <a:off x="6520070" y="4392151"/>
            <a:ext cx="5347252" cy="1649422"/>
          </a:xfrm>
          <a:prstGeom prst="wedgeRectCallout">
            <a:avLst>
              <a:gd name="adj1" fmla="val -40367"/>
              <a:gd name="adj2" fmla="val 76850"/>
            </a:avLst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Inclusive instructors:  reduce barriers, increase opportunities for their students, and recognize classrooms are inherently social spaces.         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Luis Rivera</a:t>
            </a:r>
          </a:p>
        </p:txBody>
      </p:sp>
    </p:spTree>
    <p:extLst>
      <p:ext uri="{BB962C8B-B14F-4D97-AF65-F5344CB8AC3E}">
        <p14:creationId xmlns:p14="http://schemas.microsoft.com/office/powerpoint/2010/main" val="82180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ACFD6-4020-9E43-A4A6-A37ABF9CE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710" y="1292032"/>
            <a:ext cx="9629474" cy="566655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Facilitators: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b="1" dirty="0"/>
              <a:t>• </a:t>
            </a:r>
            <a:r>
              <a:rPr lang="en-US" sz="2800" b="1" dirty="0"/>
              <a:t>Kent Andersen •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Birmingham-Southern College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English &amp; Director of Leadership Programs</a:t>
            </a:r>
          </a:p>
          <a:p>
            <a:pPr marL="0" indent="0">
              <a:buNone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/>
              <a:t>	• </a:t>
            </a:r>
            <a:r>
              <a:rPr lang="en-US" sz="2800" b="1" dirty="0"/>
              <a:t>Barbara Lom •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Davidson College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Biology &amp; Neuroscience</a:t>
            </a:r>
          </a:p>
          <a:p>
            <a:pPr marL="0" indent="0">
              <a:buNone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/>
              <a:t>	• </a:t>
            </a:r>
            <a:r>
              <a:rPr lang="en-US" sz="2800" b="1" dirty="0"/>
              <a:t>Kerry </a:t>
            </a:r>
            <a:r>
              <a:rPr lang="en-US" sz="2800" b="1" dirty="0" err="1"/>
              <a:t>Paumi</a:t>
            </a:r>
            <a:r>
              <a:rPr lang="en-US" sz="2800" b="1" dirty="0"/>
              <a:t> •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Centre College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Chemistry &amp; Chief Health Professions Advisor</a:t>
            </a:r>
          </a:p>
          <a:p>
            <a:pPr marL="0" indent="0">
              <a:buNone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b="1" dirty="0"/>
              <a:t>•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dirty="0"/>
              <a:t>Betsy Sandlin •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Sewanee: The University of the South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Spanish &amp; Associate Dean for Inclusion and Faculty Development</a:t>
            </a:r>
          </a:p>
          <a:p>
            <a:pPr marL="0" indent="0">
              <a:buNone/>
            </a:pP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/>
              <a:t>Slides</a:t>
            </a:r>
            <a:r>
              <a:rPr lang="en-US" b="1" dirty="0"/>
              <a:t> + </a:t>
            </a:r>
            <a:r>
              <a:rPr lang="en-US" sz="2800" b="1" dirty="0"/>
              <a:t>Appendix of Resources: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sz="2800" b="1" dirty="0"/>
              <a:t> • will be sent after the event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C5059-01BA-6645-8E1B-27BB6196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9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Introductions &amp;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C3499-B4D2-9F41-AB7A-79B92FAE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31" y="5470920"/>
            <a:ext cx="12700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CEA89-ADEB-F347-A13B-B42A54241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19" y="997123"/>
            <a:ext cx="1450109" cy="1450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4ED62-5C01-B14E-8668-682908F67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93AAA-741A-3940-A13E-5616C911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46" y="1542197"/>
            <a:ext cx="4831307" cy="4831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0AFA0-B2A5-6E46-99EC-A8D32863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5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1575407" y="1192691"/>
            <a:ext cx="1123784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Instructor</a:t>
            </a:r>
            <a:r>
              <a:rPr lang="en-US" sz="2800" b="1" dirty="0"/>
              <a:t> 	facilitator of learning </a:t>
            </a:r>
          </a:p>
          <a:p>
            <a:r>
              <a:rPr lang="en-US" sz="2800" b="1" dirty="0"/>
              <a:t>			</a:t>
            </a:r>
            <a:r>
              <a:rPr lang="en-US" sz="2800" dirty="0"/>
              <a:t>(not source of knowledge)</a:t>
            </a:r>
          </a:p>
          <a:p>
            <a:endParaRPr lang="en-US" sz="1600" b="1" dirty="0"/>
          </a:p>
          <a:p>
            <a:r>
              <a:rPr lang="en-US" sz="2800" b="1" u="sng" dirty="0"/>
              <a:t>Power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shared -  at a level appropriate for students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>
                <a:solidFill>
                  <a:schemeClr val="dk1"/>
                </a:solidFill>
              </a:rPr>
              <a:t>(not unilaterally controlled by the teacher)</a:t>
            </a:r>
          </a:p>
          <a:p>
            <a:endParaRPr lang="en-US" sz="1600" b="1" dirty="0"/>
          </a:p>
          <a:p>
            <a:r>
              <a:rPr lang="en-US" sz="2800" b="1" u="sng" dirty="0"/>
              <a:t>Content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a resource for solving problems and learning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>
                <a:solidFill>
                  <a:schemeClr val="dk1"/>
                </a:solidFill>
              </a:rPr>
              <a:t>(not as material to be “covered” and tested)</a:t>
            </a:r>
            <a:r>
              <a:rPr lang="en-US" sz="2800" dirty="0"/>
              <a:t> </a:t>
            </a:r>
          </a:p>
          <a:p>
            <a:endParaRPr lang="en-US" sz="1600" b="1" dirty="0"/>
          </a:p>
          <a:p>
            <a:r>
              <a:rPr lang="en-US" sz="2800" b="1" u="sng" dirty="0"/>
              <a:t>Learning</a:t>
            </a:r>
            <a:r>
              <a:rPr lang="en-US" sz="2800" b="1" dirty="0"/>
              <a:t> 	s</a:t>
            </a:r>
            <a:r>
              <a:rPr lang="en-US" sz="2800" b="1" dirty="0">
                <a:solidFill>
                  <a:schemeClr val="dk1"/>
                </a:solidFill>
              </a:rPr>
              <a:t>tudents and instructors are mutually responsible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>
                <a:solidFill>
                  <a:schemeClr val="dk1"/>
                </a:solidFill>
              </a:rPr>
              <a:t>(not independent of each other)</a:t>
            </a:r>
            <a:endParaRPr lang="en-US" sz="2800" dirty="0"/>
          </a:p>
          <a:p>
            <a:endParaRPr lang="en-US" sz="1600" b="1" dirty="0"/>
          </a:p>
          <a:p>
            <a:r>
              <a:rPr lang="en-US" sz="2800" b="1" u="sng" dirty="0"/>
              <a:t>Evaluation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forward-looking; feedback emphasizes learning/growth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>
                <a:solidFill>
                  <a:schemeClr val="dk1"/>
                </a:solidFill>
              </a:rPr>
              <a:t>(not backward-looking, not competitive, not rankings)</a:t>
            </a:r>
            <a:r>
              <a:rPr lang="en-US" sz="28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B620FF-A5E4-DA47-A2A8-A48253A35118}"/>
              </a:ext>
            </a:extLst>
          </p:cNvPr>
          <p:cNvSpPr/>
          <p:nvPr/>
        </p:nvSpPr>
        <p:spPr>
          <a:xfrm>
            <a:off x="3971504" y="6517781"/>
            <a:ext cx="820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Maryellen Weimer (2013), Learner-Centered Teaching. San Francisco, Jossey-Bass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541B7-5DE2-7F4D-BEDB-D0E408B6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1" y="2204155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905DE-E6C3-2F42-A9E7-850F1C22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60" y="1038579"/>
            <a:ext cx="936977" cy="936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0891C-AF26-804B-8A10-D4EA2831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60" y="3429000"/>
            <a:ext cx="682978" cy="682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678E6-73FB-6F43-90AD-46C0DFDD6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38" y="4298246"/>
            <a:ext cx="1021644" cy="1021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1BD18B-C13F-D04F-8E03-DA643347A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15" y="5542844"/>
            <a:ext cx="714022" cy="714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7C650-8751-BF4F-ACC1-3E2F0B418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85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1622908" y="1216441"/>
            <a:ext cx="10288043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many of these lenses might be relevant for reframing Professor D’s situation?  </a:t>
            </a:r>
            <a:br>
              <a:rPr lang="en-US" sz="3600" b="1" dirty="0">
                <a:solidFill>
                  <a:srgbClr val="1B4998"/>
                </a:solidFill>
              </a:rPr>
            </a:br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Pick one and briefly explain why in the chat.</a:t>
            </a:r>
          </a:p>
          <a:p>
            <a:endParaRPr lang="en-US" sz="2800" b="1" u="sng" dirty="0"/>
          </a:p>
          <a:p>
            <a:r>
              <a:rPr lang="en-US" sz="2800" b="1" u="sng" dirty="0"/>
              <a:t>Instructor</a:t>
            </a:r>
            <a:r>
              <a:rPr lang="en-US" sz="2800" b="1" dirty="0"/>
              <a:t> 	facilitator of learning </a:t>
            </a:r>
          </a:p>
          <a:p>
            <a:r>
              <a:rPr lang="en-US" sz="1200" b="1" dirty="0"/>
              <a:t>			</a:t>
            </a:r>
          </a:p>
          <a:p>
            <a:r>
              <a:rPr lang="en-US" sz="2800" b="1" u="sng" dirty="0"/>
              <a:t>Power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shared -  at a level appropriate for students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Content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a resource for solving problems and learning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Learning</a:t>
            </a:r>
            <a:r>
              <a:rPr lang="en-US" sz="2800" b="1" dirty="0"/>
              <a:t> 	s</a:t>
            </a:r>
            <a:r>
              <a:rPr lang="en-US" sz="2800" b="1" dirty="0">
                <a:solidFill>
                  <a:schemeClr val="dk1"/>
                </a:solidFill>
              </a:rPr>
              <a:t>tudents and instructors are mutually responsible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Evaluation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forward-looking; feedback emphasizes learning/growth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541B7-5DE2-7F4D-BEDB-D0E408B6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1" y="3915053"/>
            <a:ext cx="502484" cy="502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905DE-E6C3-2F42-A9E7-850F1C22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18" y="3206336"/>
            <a:ext cx="514891" cy="514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0891C-AF26-804B-8A10-D4EA2831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607" y="4611363"/>
            <a:ext cx="375313" cy="375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678E6-73FB-6F43-90AD-46C0DFDD6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54" y="5180502"/>
            <a:ext cx="561418" cy="561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1BD18B-C13F-D04F-8E03-DA643347A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077" y="5935746"/>
            <a:ext cx="392372" cy="3923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7C650-8751-BF4F-ACC1-3E2F0B418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91577-BA63-7F46-A008-7A5AE3BF0ED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6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1622908" y="1216441"/>
            <a:ext cx="10288043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many of these lenses might be relevant for reframing Professor D’s situation?  </a:t>
            </a:r>
            <a:br>
              <a:rPr lang="en-US" sz="3600" b="1" dirty="0">
                <a:solidFill>
                  <a:srgbClr val="1B4998"/>
                </a:solidFill>
              </a:rPr>
            </a:br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Pick one and briefly explain why in the chat.</a:t>
            </a:r>
          </a:p>
          <a:p>
            <a:endParaRPr lang="en-US" sz="2800" b="1" u="sng" dirty="0"/>
          </a:p>
          <a:p>
            <a:r>
              <a:rPr lang="en-US" sz="2800" b="1" u="sng" dirty="0"/>
              <a:t>Instructor</a:t>
            </a:r>
            <a:r>
              <a:rPr lang="en-US" sz="2800" b="1" dirty="0"/>
              <a:t> 	facilitator of learning </a:t>
            </a:r>
          </a:p>
          <a:p>
            <a:r>
              <a:rPr lang="en-US" sz="1200" b="1" dirty="0"/>
              <a:t>			</a:t>
            </a:r>
          </a:p>
          <a:p>
            <a:r>
              <a:rPr lang="en-US" sz="2800" b="1" u="sng" dirty="0"/>
              <a:t>Power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shared -  at a level appropriate for students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Content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a resource for solving problems and learning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Learning</a:t>
            </a:r>
            <a:r>
              <a:rPr lang="en-US" sz="2800" b="1" dirty="0"/>
              <a:t> 	s</a:t>
            </a:r>
            <a:r>
              <a:rPr lang="en-US" sz="2800" b="1" dirty="0">
                <a:solidFill>
                  <a:schemeClr val="dk1"/>
                </a:solidFill>
              </a:rPr>
              <a:t>tudents and instructors are mutually responsible </a:t>
            </a:r>
          </a:p>
          <a:p>
            <a:r>
              <a:rPr lang="en-US" sz="1200" b="1" dirty="0">
                <a:solidFill>
                  <a:schemeClr val="dk1"/>
                </a:solidFill>
              </a:rPr>
              <a:t>		</a:t>
            </a:r>
            <a:endParaRPr lang="en-US" sz="1200" b="1" dirty="0"/>
          </a:p>
          <a:p>
            <a:r>
              <a:rPr lang="en-US" sz="2800" b="1" u="sng" dirty="0"/>
              <a:t>Evaluation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dk1"/>
                </a:solidFill>
              </a:rPr>
              <a:t>forward-looking; feedback emphasizes learning/growth </a:t>
            </a:r>
          </a:p>
          <a:p>
            <a:r>
              <a:rPr lang="en-US" sz="2800" b="1" dirty="0">
                <a:solidFill>
                  <a:schemeClr val="dk1"/>
                </a:solidFill>
              </a:rPr>
              <a:t>			</a:t>
            </a:r>
            <a:r>
              <a:rPr lang="en-US" sz="28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541B7-5DE2-7F4D-BEDB-D0E408B6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1" y="3915053"/>
            <a:ext cx="502484" cy="502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905DE-E6C3-2F42-A9E7-850F1C22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18" y="3206336"/>
            <a:ext cx="514891" cy="514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0891C-AF26-804B-8A10-D4EA2831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607" y="4611363"/>
            <a:ext cx="375313" cy="375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678E6-73FB-6F43-90AD-46C0DFDD6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54" y="5180502"/>
            <a:ext cx="561418" cy="561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1BD18B-C13F-D04F-8E03-DA643347A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077" y="5935746"/>
            <a:ext cx="392372" cy="3923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7C650-8751-BF4F-ACC1-3E2F0B418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91577-BA63-7F46-A008-7A5AE3BF0ED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914400" y="925982"/>
            <a:ext cx="10996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many of these lenses might be relevant for reframing Professor D’s situation?  </a:t>
            </a:r>
            <a:br>
              <a:rPr lang="en-US" sz="2400" b="1" dirty="0">
                <a:solidFill>
                  <a:srgbClr val="1B4998"/>
                </a:solidFill>
              </a:rPr>
            </a:br>
            <a:r>
              <a:rPr lang="en-US" sz="24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2400" b="1" dirty="0">
                <a:solidFill>
                  <a:srgbClr val="1B4998"/>
                </a:solidFill>
              </a:rPr>
              <a:t>Pick one and briefly explain why in the chat.</a:t>
            </a:r>
          </a:p>
          <a:p>
            <a:endParaRPr lang="en-US" b="1" u="sng" dirty="0"/>
          </a:p>
          <a:p>
            <a:r>
              <a:rPr lang="en-US" b="1" dirty="0">
                <a:solidFill>
                  <a:schemeClr val="dk1"/>
                </a:solidFill>
              </a:rPr>
              <a:t>			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905DE-E6C3-2F42-A9E7-850F1C22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8" y="3206336"/>
            <a:ext cx="514891" cy="514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7C650-8751-BF4F-ACC1-3E2F0B41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91577-BA63-7F46-A008-7A5AE3BF0E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5EEC9D-15E2-6747-BFC2-E60DE0D065CB}"/>
              </a:ext>
            </a:extLst>
          </p:cNvPr>
          <p:cNvSpPr/>
          <p:nvPr/>
        </p:nvSpPr>
        <p:spPr>
          <a:xfrm>
            <a:off x="914399" y="1847896"/>
            <a:ext cx="11277601" cy="4708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students need to have a sense of ownership</a:t>
            </a:r>
          </a:p>
          <a:p>
            <a:r>
              <a:rPr lang="en-US" sz="1200" dirty="0"/>
              <a:t>learning - if students expect to passively receive knowledge (like in the Matrix), they have no reason to engage</a:t>
            </a:r>
          </a:p>
          <a:p>
            <a:r>
              <a:rPr lang="en-US" sz="1200" dirty="0"/>
              <a:t>Power - have students lead discussion</a:t>
            </a:r>
          </a:p>
          <a:p>
            <a:r>
              <a:rPr lang="en-US" sz="1200" dirty="0"/>
              <a:t>Learning - mutual responsible - help the students recognize that they have agency and ownership over their learning</a:t>
            </a:r>
          </a:p>
          <a:p>
            <a:r>
              <a:rPr lang="en-US" sz="1200" dirty="0"/>
              <a:t>Power -- who seems in charge of the discussion</a:t>
            </a:r>
          </a:p>
          <a:p>
            <a:r>
              <a:rPr lang="en-US" sz="1200" dirty="0"/>
              <a:t>Power and Content</a:t>
            </a:r>
          </a:p>
          <a:p>
            <a:r>
              <a:rPr lang="en-US" sz="1200" dirty="0"/>
              <a:t>Power-Professor D can offer different ways to engage (not just discussion participation) given that the students may be facing different, complex situations</a:t>
            </a:r>
          </a:p>
          <a:p>
            <a:r>
              <a:rPr lang="en-US" sz="1200" dirty="0"/>
              <a:t>Learning, because lack of response probably means no investment/responsibility for the course in this sense</a:t>
            </a:r>
          </a:p>
          <a:p>
            <a:r>
              <a:rPr lang="en-US" sz="1200" dirty="0"/>
              <a:t>Facilitator of Learning: Students learn as much from each other during discussion as from the prof</a:t>
            </a:r>
          </a:p>
          <a:p>
            <a:r>
              <a:rPr lang="en-US" sz="1200" dirty="0"/>
              <a:t>*Learning</a:t>
            </a:r>
          </a:p>
          <a:p>
            <a:r>
              <a:rPr lang="en-US" sz="1200" dirty="0"/>
              <a:t>Power: Students feeling empowered to lead discussion and/or suggest alternate modes of online engagement</a:t>
            </a:r>
          </a:p>
          <a:p>
            <a:r>
              <a:rPr lang="en-US" sz="1200" dirty="0"/>
              <a:t>Power: rather than think about discussion as they answer my questions (or I answer theirs), think about how we can have convo together</a:t>
            </a:r>
          </a:p>
          <a:p>
            <a:r>
              <a:rPr lang="en-US" sz="1200" dirty="0"/>
              <a:t>Power - offer the students a selection of appropriate topics, student choose the discussion topic</a:t>
            </a:r>
          </a:p>
          <a:p>
            <a:r>
              <a:rPr lang="en-US" sz="1200" dirty="0"/>
              <a:t>*Power: </a:t>
            </a:r>
            <a:r>
              <a:rPr lang="en-US" sz="1200" dirty="0" err="1"/>
              <a:t>esp</a:t>
            </a:r>
            <a:r>
              <a:rPr lang="en-US" sz="1200" dirty="0"/>
              <a:t> when moving online, let students help develop new course discussion guidelines that make the situation comfortable</a:t>
            </a:r>
          </a:p>
          <a:p>
            <a:r>
              <a:rPr lang="en-US" sz="1200" dirty="0"/>
              <a:t>evaluation - it is unclear how he provides feedback for the discussion and, similarly, how he motivates the students and focuses on growth and learning</a:t>
            </a:r>
          </a:p>
          <a:p>
            <a:r>
              <a:rPr lang="en-US" sz="1200" dirty="0"/>
              <a:t>Learning - students and instructors are mutually responsible for participating in the discussion - make it clear they have a responsibility for participating</a:t>
            </a:r>
          </a:p>
          <a:p>
            <a:r>
              <a:rPr lang="en-US" sz="1200" dirty="0"/>
              <a:t>Shifting power dynamic/empowering students to own class time and success</a:t>
            </a:r>
          </a:p>
          <a:p>
            <a:r>
              <a:rPr lang="en-US" sz="1200" dirty="0"/>
              <a:t>discussion coming from him rather than students</a:t>
            </a:r>
          </a:p>
          <a:p>
            <a:r>
              <a:rPr lang="en-US" sz="1200" dirty="0"/>
              <a:t>Power, sharing the leading of the discussion and its format after asking students what other formats work better for them</a:t>
            </a:r>
          </a:p>
          <a:p>
            <a:r>
              <a:rPr lang="en-US" sz="1200" dirty="0"/>
              <a:t>power and learning</a:t>
            </a:r>
          </a:p>
          <a:p>
            <a:r>
              <a:rPr lang="en-US" sz="1200" dirty="0"/>
              <a:t>content - let students decide</a:t>
            </a:r>
          </a:p>
          <a:p>
            <a:r>
              <a:rPr lang="en-US" sz="1200" dirty="0"/>
              <a:t>In terms of learning - didn’t create an atmosphere where students felt mutually responsible for learning</a:t>
            </a:r>
          </a:p>
          <a:p>
            <a:r>
              <a:rPr lang="en-US" sz="1200" dirty="0"/>
              <a:t>Student feedback is CRITICAL</a:t>
            </a:r>
          </a:p>
          <a:p>
            <a:r>
              <a:rPr lang="en-US" sz="1200" dirty="0"/>
              <a:t>*Evaluation: forward-looking - being in Zoom discussions will not really be conducive to the class discussions he is used to</a:t>
            </a:r>
          </a:p>
          <a:p>
            <a:r>
              <a:rPr lang="en-US" sz="1200" dirty="0"/>
              <a:t>power, if students are intimidated about his potential response, they might be reluctant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259288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7BF15-9116-7E44-A47D-3EBD448A115D}"/>
              </a:ext>
            </a:extLst>
          </p:cNvPr>
          <p:cNvSpPr txBox="1"/>
          <p:nvPr/>
        </p:nvSpPr>
        <p:spPr>
          <a:xfrm>
            <a:off x="914400" y="925982"/>
            <a:ext cx="10996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many of these lenses might be relevant for reframing Professor D’s situation?  </a:t>
            </a:r>
            <a:br>
              <a:rPr lang="en-US" sz="2400" b="1" dirty="0">
                <a:solidFill>
                  <a:srgbClr val="1B4998"/>
                </a:solidFill>
              </a:rPr>
            </a:br>
            <a:r>
              <a:rPr lang="en-US" sz="24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2400" b="1" dirty="0">
                <a:solidFill>
                  <a:srgbClr val="1B4998"/>
                </a:solidFill>
              </a:rPr>
              <a:t>Pick one and briefly explain why in the chat.</a:t>
            </a:r>
          </a:p>
          <a:p>
            <a:endParaRPr lang="en-US" b="1" u="sng" dirty="0"/>
          </a:p>
          <a:p>
            <a:r>
              <a:rPr lang="en-US" b="1" dirty="0">
                <a:solidFill>
                  <a:schemeClr val="dk1"/>
                </a:solidFill>
              </a:rPr>
              <a:t>			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D9F1-2D43-E746-8DCD-4A03324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905DE-E6C3-2F42-A9E7-850F1C22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8" y="3206336"/>
            <a:ext cx="514891" cy="514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7C650-8751-BF4F-ACC1-3E2F0B41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91577-BA63-7F46-A008-7A5AE3BF0E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5EEC9D-15E2-6747-BFC2-E60DE0D065CB}"/>
              </a:ext>
            </a:extLst>
          </p:cNvPr>
          <p:cNvSpPr/>
          <p:nvPr/>
        </p:nvSpPr>
        <p:spPr>
          <a:xfrm>
            <a:off x="914400" y="1991116"/>
            <a:ext cx="11277600" cy="43396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facilitator of learning: have students provide input on what expectations should be in a Zoom discussion - or if there are other ways to participate</a:t>
            </a:r>
          </a:p>
          <a:p>
            <a:r>
              <a:rPr lang="en-US" sz="1200" dirty="0"/>
              <a:t>power, content and learning.</a:t>
            </a:r>
          </a:p>
          <a:p>
            <a:r>
              <a:rPr lang="en-US" sz="1200" dirty="0"/>
              <a:t>content: how does the topic relate to students’ lives and the world today?</a:t>
            </a:r>
          </a:p>
          <a:p>
            <a:r>
              <a:rPr lang="en-US" sz="1200" dirty="0"/>
              <a:t>power content evaluation</a:t>
            </a:r>
          </a:p>
          <a:p>
            <a:r>
              <a:rPr lang="en-US" sz="1200" dirty="0"/>
              <a:t>learning; students may be expecting the instructor to do all the work</a:t>
            </a:r>
          </a:p>
          <a:p>
            <a:r>
              <a:rPr lang="en-US" sz="1200" dirty="0"/>
              <a:t>Power - you need to put more power to lead the conversation into the hands of the students.  </a:t>
            </a:r>
          </a:p>
          <a:p>
            <a:r>
              <a:rPr lang="en-US" sz="1200" dirty="0"/>
              <a:t>power- students have input as to whether discussion are the method they want to learn through</a:t>
            </a:r>
          </a:p>
          <a:p>
            <a:r>
              <a:rPr lang="en-US" sz="1200" dirty="0"/>
              <a:t>Power-it appears that the Professor feels they should be the center of directing the discussion as opposed to having the students drive their own discussion around their perspective and insight</a:t>
            </a:r>
          </a:p>
          <a:p>
            <a:r>
              <a:rPr lang="en-US" sz="1200" dirty="0"/>
              <a:t>reframe the role of the instructor -- not sage on stage, but facilitator (feeds into mutual responsibility also)</a:t>
            </a:r>
          </a:p>
          <a:p>
            <a:r>
              <a:rPr lang="en-US" sz="1200" dirty="0"/>
              <a:t>Instructor and content as well</a:t>
            </a:r>
          </a:p>
          <a:p>
            <a:r>
              <a:rPr lang="en-US" sz="1200" dirty="0"/>
              <a:t>*power - ask students how they might frame discussions to be deeper/richer?</a:t>
            </a:r>
          </a:p>
          <a:p>
            <a:r>
              <a:rPr lang="en-US" sz="1200" dirty="0"/>
              <a:t>*Learning</a:t>
            </a:r>
          </a:p>
          <a:p>
            <a:r>
              <a:rPr lang="en-US" sz="1200" dirty="0"/>
              <a:t>Power share the inputs to discussion questions.  What do we need to think about to address the problem?</a:t>
            </a:r>
          </a:p>
          <a:p>
            <a:r>
              <a:rPr lang="en-US" sz="1200" dirty="0"/>
              <a:t>Power - What ways do students find most effective for their engagement?</a:t>
            </a:r>
          </a:p>
          <a:p>
            <a:r>
              <a:rPr lang="en-US" sz="1200" dirty="0"/>
              <a:t>power—students are not aware of their role in the learning process, may feel that their discussion is not really relevant</a:t>
            </a:r>
          </a:p>
          <a:p>
            <a:r>
              <a:rPr lang="en-US" sz="1200" dirty="0"/>
              <a:t>power: how is it part of their “reluctance,” might they feel less empowered than in class/</a:t>
            </a:r>
          </a:p>
          <a:p>
            <a:r>
              <a:rPr lang="en-US" sz="1200" dirty="0"/>
              <a:t>Power - have individual as well as group accountability and have students help determine what that looks like.</a:t>
            </a:r>
          </a:p>
          <a:p>
            <a:r>
              <a:rPr lang="en-US" sz="1200" dirty="0"/>
              <a:t>*Learning - sharing, developing together</a:t>
            </a:r>
          </a:p>
          <a:p>
            <a:r>
              <a:rPr lang="en-US" sz="1200" dirty="0"/>
              <a:t>power-</a:t>
            </a:r>
          </a:p>
          <a:p>
            <a:r>
              <a:rPr lang="en-US" sz="1200" dirty="0"/>
              <a:t>evaluation: encourage reticent students to try participating by taking small steps</a:t>
            </a:r>
          </a:p>
          <a:p>
            <a:r>
              <a:rPr lang="en-US" sz="1200" dirty="0"/>
              <a:t>Content, creating more resources for students who might not understand the issue or need other methods/forms to help them understand the topic and have more to contribute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303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CA8CA-E819-9F47-A192-AFC3889E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7442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Teaching Challenge Cases</a:t>
            </a:r>
            <a:endParaRPr lang="en-US" b="1" u="sng" dirty="0">
              <a:solidFill>
                <a:srgbClr val="1B4998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9BD7-535A-624A-B50E-6C5D858C8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93741"/>
            <a:ext cx="11541372" cy="5607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ym typeface="Wingdings" pitchFamily="2" charset="2"/>
              </a:rPr>
              <a:t>Task:  Reframe &amp; Develop Solutions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1B4998"/>
                </a:solidFill>
                <a:sym typeface="Wingdings" pitchFamily="2" charset="2"/>
              </a:rPr>
              <a:t>	 How might you reframe?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1B4998"/>
                </a:solidFill>
                <a:sym typeface="Wingdings" pitchFamily="2" charset="2"/>
              </a:rPr>
              <a:t>	 What solutions present themselves?   </a:t>
            </a:r>
          </a:p>
          <a:p>
            <a:pPr marL="0" indent="0">
              <a:buNone/>
            </a:pPr>
            <a:endParaRPr lang="en-US" sz="1200" b="1" dirty="0">
              <a:solidFill>
                <a:srgbClr val="1B4998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3200" b="1" dirty="0">
                <a:hlinkClick r:id="rId3"/>
              </a:rPr>
              <a:t>https://padlet.com/bsandlin1/acsworkshop</a:t>
            </a:r>
            <a:endParaRPr lang="en-US" sz="3200" b="1" dirty="0"/>
          </a:p>
          <a:p>
            <a:pPr marL="0" indent="0">
              <a:buNone/>
            </a:pPr>
            <a:endParaRPr lang="en-US" sz="3200" b="1" dirty="0">
              <a:solidFill>
                <a:srgbClr val="1B499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93CFD-95D9-AD40-8D04-D620BE61B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997" y="1009175"/>
            <a:ext cx="776896" cy="77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31D6E2-8025-1C4C-B022-57C771EF9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079" y="928990"/>
            <a:ext cx="968374" cy="968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86A355-2B63-094E-A561-68973CCE298B}"/>
              </a:ext>
            </a:extLst>
          </p:cNvPr>
          <p:cNvGrpSpPr/>
          <p:nvPr/>
        </p:nvGrpSpPr>
        <p:grpSpPr>
          <a:xfrm>
            <a:off x="7200748" y="1050875"/>
            <a:ext cx="1929604" cy="702331"/>
            <a:chOff x="360561" y="5965418"/>
            <a:chExt cx="1419872" cy="530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C926BF-92E7-2B4B-90C1-7468A6C5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561" y="5979286"/>
              <a:ext cx="516194" cy="5161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D1BDF1-2030-3947-B498-25A1AB829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730" y="5965418"/>
              <a:ext cx="857703" cy="48790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3BCE1EA-8453-C543-83EB-8E1602393C41}"/>
                </a:ext>
              </a:extLst>
            </p:cNvPr>
            <p:cNvCxnSpPr>
              <a:cxnSpLocks/>
            </p:cNvCxnSpPr>
            <p:nvPr/>
          </p:nvCxnSpPr>
          <p:spPr>
            <a:xfrm>
              <a:off x="651283" y="6205172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5C5A-3FE3-6D4D-BCB1-B8DA522083AF}"/>
              </a:ext>
            </a:extLst>
          </p:cNvPr>
          <p:cNvGrpSpPr/>
          <p:nvPr/>
        </p:nvGrpSpPr>
        <p:grpSpPr>
          <a:xfrm>
            <a:off x="1197553" y="1000592"/>
            <a:ext cx="1302816" cy="826842"/>
            <a:chOff x="971550" y="1843088"/>
            <a:chExt cx="10301288" cy="4274221"/>
          </a:xfrm>
        </p:grpSpPr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74563A3F-948D-7E46-BB78-8D238AC45007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CE4317-3FD9-7A44-8434-5D552C575794}"/>
                </a:ext>
              </a:extLst>
            </p:cNvPr>
            <p:cNvCxnSpPr>
              <a:cxnSpLocks/>
            </p:cNvCxnSpPr>
            <p:nvPr/>
          </p:nvCxnSpPr>
          <p:spPr>
            <a:xfrm>
              <a:off x="971550" y="4020961"/>
              <a:ext cx="1030128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A4B0D75-2109-0B44-A83F-1CC08E80AE8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843088"/>
              <a:ext cx="0" cy="427422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89B3CE-79EB-4640-9A90-ECE40576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39223" y="181336"/>
            <a:ext cx="904144" cy="9041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020866-2667-F540-AC43-07C04E92E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01CF062C-0D43-6D49-8B4C-083952B4E2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995" r="6435"/>
          <a:stretch/>
        </p:blipFill>
        <p:spPr>
          <a:xfrm>
            <a:off x="914400" y="4346636"/>
            <a:ext cx="5280660" cy="30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0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D7A7-8674-D141-BB7D-D049D4F3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Reflecting on Your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9776-0FCD-8845-B626-30C9323C3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08" y="1456347"/>
            <a:ext cx="113538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Think of </a:t>
            </a:r>
            <a:r>
              <a:rPr lang="en-US" sz="4000" b="1" i="1" dirty="0"/>
              <a:t>one</a:t>
            </a:r>
            <a:r>
              <a:rPr lang="en-US" sz="4000" b="1" dirty="0"/>
              <a:t> specific challenge </a:t>
            </a:r>
            <a:br>
              <a:rPr lang="en-US" sz="4000" b="1" dirty="0"/>
            </a:br>
            <a:r>
              <a:rPr lang="en-US" sz="4000" b="1" dirty="0"/>
              <a:t>you are facing for Fall 2020</a:t>
            </a:r>
            <a:endParaRPr lang="en-US" sz="3200" b="1" dirty="0"/>
          </a:p>
          <a:p>
            <a:pPr marL="0" indent="0">
              <a:buNone/>
            </a:pPr>
            <a:endParaRPr lang="en-US" sz="6000" b="1" dirty="0">
              <a:solidFill>
                <a:srgbClr val="1B4998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Briefly write down </a:t>
            </a:r>
            <a:r>
              <a:rPr lang="en-US" sz="3600" dirty="0">
                <a:solidFill>
                  <a:srgbClr val="1B4998"/>
                </a:solidFill>
              </a:rPr>
              <a:t>(for yourself)</a:t>
            </a:r>
            <a:r>
              <a:rPr lang="en-US" sz="3600" b="1" dirty="0">
                <a:solidFill>
                  <a:srgbClr val="1B4998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rgbClr val="1B4998"/>
                </a:solidFill>
              </a:rPr>
              <a:t>A. your specific challenge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rgbClr val="1B4998"/>
                </a:solidFill>
              </a:rPr>
              <a:t>B. how you can begin to reframe your challenge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rgbClr val="1B4998"/>
                </a:solidFill>
              </a:rPr>
              <a:t>C. new solution(s) revealed by reframing</a:t>
            </a:r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842A5-2B5F-4642-AABF-14A63781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290" y="0"/>
            <a:ext cx="1231641" cy="1231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A2A8C-BC5B-E84B-8E44-177C0A647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456" y="3657693"/>
            <a:ext cx="1150283" cy="1116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7D1406-00CA-F841-B20B-0C24331AB21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33938" y="3657693"/>
            <a:ext cx="1706033" cy="97477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B82BCF-21DD-BF43-A744-B1244E21ABF8}"/>
              </a:ext>
            </a:extLst>
          </p:cNvPr>
          <p:cNvCxnSpPr>
            <a:cxnSpLocks/>
          </p:cNvCxnSpPr>
          <p:nvPr/>
        </p:nvCxnSpPr>
        <p:spPr>
          <a:xfrm>
            <a:off x="9725915" y="4713924"/>
            <a:ext cx="0" cy="715911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2323B0-D4D4-BC48-984F-EF269D52B650}"/>
              </a:ext>
            </a:extLst>
          </p:cNvPr>
          <p:cNvCxnSpPr>
            <a:cxnSpLocks/>
          </p:cNvCxnSpPr>
          <p:nvPr/>
        </p:nvCxnSpPr>
        <p:spPr>
          <a:xfrm>
            <a:off x="9849171" y="4147135"/>
            <a:ext cx="1870364" cy="0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6CBB08D-A219-BE4D-944F-32C9F0C0D1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91463" y="5538181"/>
            <a:ext cx="787400" cy="78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E120C8-E79E-4349-97E7-6757F22D44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7779" y="5572158"/>
            <a:ext cx="787400" cy="7874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DF6B74-D100-2C4A-A9D6-62B696F24F8B}"/>
              </a:ext>
            </a:extLst>
          </p:cNvPr>
          <p:cNvCxnSpPr>
            <a:cxnSpLocks/>
          </p:cNvCxnSpPr>
          <p:nvPr/>
        </p:nvCxnSpPr>
        <p:spPr>
          <a:xfrm>
            <a:off x="11566438" y="4708063"/>
            <a:ext cx="0" cy="715911"/>
          </a:xfrm>
          <a:prstGeom prst="straightConnector1">
            <a:avLst/>
          </a:prstGeom>
          <a:ln w="101600">
            <a:solidFill>
              <a:srgbClr val="1B49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3BCCEF-1608-EE41-9A81-C80648B3C297}"/>
              </a:ext>
            </a:extLst>
          </p:cNvPr>
          <p:cNvSpPr txBox="1"/>
          <p:nvPr/>
        </p:nvSpPr>
        <p:spPr>
          <a:xfrm>
            <a:off x="8768519" y="3726871"/>
            <a:ext cx="454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7E194-4E82-F84C-B9D4-51BF6C1A1FD7}"/>
              </a:ext>
            </a:extLst>
          </p:cNvPr>
          <p:cNvSpPr txBox="1"/>
          <p:nvPr/>
        </p:nvSpPr>
        <p:spPr>
          <a:xfrm>
            <a:off x="10680448" y="362988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B4998"/>
                </a:solidFill>
              </a:rPr>
              <a:t>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081EDD-3125-BF44-BDA3-171C0CCF2265}"/>
              </a:ext>
            </a:extLst>
          </p:cNvPr>
          <p:cNvSpPr txBox="1"/>
          <p:nvPr/>
        </p:nvSpPr>
        <p:spPr>
          <a:xfrm>
            <a:off x="10832842" y="5541816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B4998"/>
                </a:solidFill>
              </a:rPr>
              <a:t>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EC362F-4DFF-4244-8F21-E54339CFEE2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66624" y="0"/>
            <a:ext cx="1125376" cy="11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20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E7DE-201A-7647-9788-AADC6CCF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Reflecting on Your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6CD4-014C-894B-BA5D-95652341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30" y="1349893"/>
            <a:ext cx="9336091" cy="48617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4400" b="1" dirty="0">
                <a:solidFill>
                  <a:srgbClr val="1B4998"/>
                </a:solidFill>
                <a:sym typeface="Wingdings" pitchFamily="2" charset="2"/>
              </a:rPr>
              <a:t> Can </a:t>
            </a:r>
            <a:r>
              <a:rPr lang="en-US" sz="4400" b="1" dirty="0">
                <a:solidFill>
                  <a:srgbClr val="1B4998"/>
                </a:solidFill>
              </a:rPr>
              <a:t>inclusive and/or learner-centered teaching principles help you reframe your challenge?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88377-B1CB-734F-B3D9-66064FFE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83" y="2953706"/>
            <a:ext cx="927809" cy="927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7A552-362B-E54A-9227-64C0EF54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63" y="3014692"/>
            <a:ext cx="841644" cy="8416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13D41-C568-C740-B34F-B4EFEEF80139}"/>
              </a:ext>
            </a:extLst>
          </p:cNvPr>
          <p:cNvGrpSpPr/>
          <p:nvPr/>
        </p:nvGrpSpPr>
        <p:grpSpPr>
          <a:xfrm>
            <a:off x="736171" y="1994225"/>
            <a:ext cx="1803432" cy="898227"/>
            <a:chOff x="341457" y="4813951"/>
            <a:chExt cx="1419872" cy="530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75DF61-3C55-4348-A87E-43D9D0A0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457" y="4827819"/>
              <a:ext cx="516194" cy="5161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A3C0B1-AF94-844E-B648-8B44183F4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626" y="4813951"/>
              <a:ext cx="857703" cy="48790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465B418-0FE7-0447-8B3C-B7F34A1D15BF}"/>
                </a:ext>
              </a:extLst>
            </p:cNvPr>
            <p:cNvCxnSpPr>
              <a:cxnSpLocks/>
            </p:cNvCxnSpPr>
            <p:nvPr/>
          </p:nvCxnSpPr>
          <p:spPr>
            <a:xfrm>
              <a:off x="632179" y="5053705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8FE2517-0C87-6F4B-8B8F-F461B6E32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290" y="0"/>
            <a:ext cx="1231641" cy="1231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0FF6A4-4268-C747-9ABE-3EF6370A14D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22608" y="153862"/>
            <a:ext cx="1069392" cy="1069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73DEEF-D761-3544-A587-F340F96EF4A1}"/>
              </a:ext>
            </a:extLst>
          </p:cNvPr>
          <p:cNvSpPr/>
          <p:nvPr/>
        </p:nvSpPr>
        <p:spPr>
          <a:xfrm>
            <a:off x="9488245" y="5527659"/>
            <a:ext cx="2700169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83% = yes</a:t>
            </a:r>
          </a:p>
          <a:p>
            <a:r>
              <a:rPr lang="en-US" sz="1400" dirty="0"/>
              <a:t>17% = possibly</a:t>
            </a:r>
          </a:p>
          <a:p>
            <a:r>
              <a:rPr lang="en-US" sz="1400" dirty="0"/>
              <a:t>0% = no</a:t>
            </a:r>
          </a:p>
        </p:txBody>
      </p:sp>
    </p:spTree>
    <p:extLst>
      <p:ext uri="{BB962C8B-B14F-4D97-AF65-F5344CB8AC3E}">
        <p14:creationId xmlns:p14="http://schemas.microsoft.com/office/powerpoint/2010/main" val="3407589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CB2B-C6D0-D74D-8D97-A11ACCD2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B5029-1345-B940-849B-C5966B3A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605" y="1177668"/>
            <a:ext cx="3545613" cy="5568599"/>
          </a:xfrm>
        </p:spPr>
        <p:txBody>
          <a:bodyPr>
            <a:noAutofit/>
          </a:bodyPr>
          <a:lstStyle/>
          <a:p>
            <a:endParaRPr lang="en-US" sz="4800" b="1" dirty="0"/>
          </a:p>
          <a:p>
            <a:r>
              <a:rPr lang="en-US" sz="3200" b="1" dirty="0"/>
              <a:t>Reframe</a:t>
            </a:r>
          </a:p>
          <a:p>
            <a:endParaRPr lang="en-US" sz="3200" b="1" dirty="0"/>
          </a:p>
          <a:p>
            <a:r>
              <a:rPr lang="en-US" sz="3200" b="1" dirty="0"/>
              <a:t>Include learners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EB02-3C91-EE46-9BF8-381F824B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898" y="1647074"/>
            <a:ext cx="843325" cy="8433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8C1C59B-C409-2440-A711-E7B8E49E6067}"/>
              </a:ext>
            </a:extLst>
          </p:cNvPr>
          <p:cNvGrpSpPr/>
          <p:nvPr/>
        </p:nvGrpSpPr>
        <p:grpSpPr>
          <a:xfrm>
            <a:off x="1116562" y="1837306"/>
            <a:ext cx="1419872" cy="530062"/>
            <a:chOff x="1005982" y="1768517"/>
            <a:chExt cx="1419872" cy="530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957087-05A9-1542-A4F6-ACEA91F1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E7D10E-A31B-4648-842A-0BACE6D5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9C6316-1E86-C348-9E1E-A99FA83D13FD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92F4A6-2A71-A041-9E5A-B5B21F863341}"/>
              </a:ext>
            </a:extLst>
          </p:cNvPr>
          <p:cNvGrpSpPr/>
          <p:nvPr/>
        </p:nvGrpSpPr>
        <p:grpSpPr>
          <a:xfrm>
            <a:off x="1049971" y="2976426"/>
            <a:ext cx="1553055" cy="716935"/>
            <a:chOff x="898393" y="2633148"/>
            <a:chExt cx="1553055" cy="7169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48188-C8D3-8F4B-9E78-9C1BC110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4513" y="2633148"/>
              <a:ext cx="716935" cy="71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DA5A91-CA4D-3847-914E-B327352E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393" y="2688699"/>
              <a:ext cx="650354" cy="6503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925E3-0396-EC42-BD0A-B975A2E196F0}"/>
                </a:ext>
              </a:extLst>
            </p:cNvPr>
            <p:cNvSpPr txBox="1"/>
            <p:nvPr/>
          </p:nvSpPr>
          <p:spPr>
            <a:xfrm>
              <a:off x="1499902" y="272148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6AB9C6A-82B4-834E-B287-BD74E4891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5253" y="2964714"/>
            <a:ext cx="746499" cy="746499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0587B29-F728-A440-90F7-3CFC976173CF}"/>
              </a:ext>
            </a:extLst>
          </p:cNvPr>
          <p:cNvSpPr txBox="1">
            <a:spLocks/>
          </p:cNvSpPr>
          <p:nvPr/>
        </p:nvSpPr>
        <p:spPr>
          <a:xfrm>
            <a:off x="7280481" y="1803405"/>
            <a:ext cx="6486849" cy="556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Reflect</a:t>
            </a:r>
          </a:p>
          <a:p>
            <a:endParaRPr lang="en-US" sz="4400" b="1" dirty="0"/>
          </a:p>
          <a:p>
            <a:r>
              <a:rPr lang="en-US" sz="3200" b="1" dirty="0"/>
              <a:t>Don’t go it alone</a:t>
            </a:r>
          </a:p>
          <a:p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endParaRPr lang="en-US" sz="3200" b="1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D312020-8AC1-904C-AA73-29AFBEBD7A5F}"/>
              </a:ext>
            </a:extLst>
          </p:cNvPr>
          <p:cNvSpPr txBox="1">
            <a:spLocks/>
          </p:cNvSpPr>
          <p:nvPr/>
        </p:nvSpPr>
        <p:spPr>
          <a:xfrm>
            <a:off x="4619124" y="5157996"/>
            <a:ext cx="10398987" cy="202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1B4998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1B4998"/>
                </a:solidFill>
                <a:sym typeface="Wingdings" pitchFamily="2" charset="2"/>
              </a:rPr>
              <a:t> </a:t>
            </a:r>
            <a:r>
              <a:rPr lang="en-US" sz="3600" b="1" dirty="0">
                <a:solidFill>
                  <a:srgbClr val="1B4998"/>
                </a:solidFill>
              </a:rPr>
              <a:t>You’ve got this</a:t>
            </a:r>
          </a:p>
          <a:p>
            <a:endParaRPr lang="en-US" sz="4000" b="1" dirty="0">
              <a:solidFill>
                <a:srgbClr val="1B4998"/>
              </a:solidFill>
            </a:endParaRPr>
          </a:p>
          <a:p>
            <a:endParaRPr lang="en-US" sz="3600" b="1" dirty="0">
              <a:solidFill>
                <a:srgbClr val="1B4998"/>
              </a:solidFill>
            </a:endParaRPr>
          </a:p>
          <a:p>
            <a:endParaRPr lang="en-US" sz="3600" b="1" dirty="0">
              <a:solidFill>
                <a:srgbClr val="1B4998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767B670-1724-6240-9BED-75CD4713721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1321" y="5089825"/>
            <a:ext cx="1529888" cy="16337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6CABEF-93CF-DB44-81AD-34FDE1CE1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ADEAC1-B450-E44C-A139-F718A1C20AC0}"/>
              </a:ext>
            </a:extLst>
          </p:cNvPr>
          <p:cNvCxnSpPr>
            <a:cxnSpLocks/>
          </p:cNvCxnSpPr>
          <p:nvPr/>
        </p:nvCxnSpPr>
        <p:spPr>
          <a:xfrm>
            <a:off x="-382058" y="4914291"/>
            <a:ext cx="137434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40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ACFD6-4020-9E43-A4A6-A37ABF9CE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736" y="1605245"/>
            <a:ext cx="9774264" cy="3703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• Recording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• Mute when not speaking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• Breakout groups, chat, browser </a:t>
            </a:r>
            <a:r>
              <a:rPr lang="en-US" dirty="0"/>
              <a:t>(</a:t>
            </a:r>
            <a:r>
              <a:rPr lang="en-US" dirty="0" err="1"/>
              <a:t>Mentimeter</a:t>
            </a:r>
            <a:r>
              <a:rPr lang="en-US" dirty="0"/>
              <a:t>/</a:t>
            </a:r>
            <a:r>
              <a:rPr lang="en-US" dirty="0" err="1"/>
              <a:t>padlet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• Respectful dialog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C5059-01BA-6645-8E1B-27BB6196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9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Welcome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7DC7B-5107-E048-B01F-8AFBA3CB9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858B8-9219-C849-A294-ACF34286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648" y="2676804"/>
            <a:ext cx="932912" cy="93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38E81-B43D-B14A-AC03-8FB6602EC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648" y="1447333"/>
            <a:ext cx="932912" cy="932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0CBDC-1A26-634B-8B9B-903BA115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648" y="3915786"/>
            <a:ext cx="932912" cy="932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046DC-D8B9-0E43-B6FC-333B379FB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648" y="5150192"/>
            <a:ext cx="932912" cy="9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72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C417-001D-5240-9BCB-790DE2B3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55586F-603C-BE40-A890-0B012F841C68}"/>
              </a:ext>
            </a:extLst>
          </p:cNvPr>
          <p:cNvSpPr txBox="1">
            <a:spLocks/>
          </p:cNvSpPr>
          <p:nvPr/>
        </p:nvSpPr>
        <p:spPr>
          <a:xfrm>
            <a:off x="2670992" y="918100"/>
            <a:ext cx="5849554" cy="556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highlight>
                <a:srgbClr val="FFFF00"/>
              </a:highlight>
            </a:endParaRPr>
          </a:p>
          <a:p>
            <a:r>
              <a:rPr lang="en-US" sz="3200" b="1" dirty="0" err="1"/>
              <a:t>kanderse@bsc.edu</a:t>
            </a:r>
            <a:endParaRPr lang="en-US" sz="3200" b="1" dirty="0"/>
          </a:p>
          <a:p>
            <a:r>
              <a:rPr lang="en-US" sz="3200" b="1" dirty="0" err="1"/>
              <a:t>balom@davidson.edu</a:t>
            </a:r>
            <a:endParaRPr lang="en-US" sz="3200" b="1" dirty="0"/>
          </a:p>
          <a:p>
            <a:r>
              <a:rPr lang="en-US" sz="3200" b="1" dirty="0" err="1"/>
              <a:t>kerry.paumi@centre.edu</a:t>
            </a:r>
            <a:endParaRPr lang="en-US" sz="3200" b="1" dirty="0"/>
          </a:p>
          <a:p>
            <a:r>
              <a:rPr lang="en-US" sz="3200" b="1" dirty="0" err="1"/>
              <a:t>bsandlin@sewanee.edu</a:t>
            </a: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sz="3200" b="1" dirty="0"/>
              <a:t>Slides + appendix of resources will be sent after the event</a:t>
            </a:r>
            <a:endParaRPr lang="en-US" sz="3200" b="1" dirty="0">
              <a:highlight>
                <a:srgbClr val="FFFF00"/>
              </a:highlight>
            </a:endParaRPr>
          </a:p>
          <a:p>
            <a:endParaRPr lang="en-US" sz="3200" b="1" dirty="0"/>
          </a:p>
          <a:p>
            <a:endParaRPr lang="en-US" sz="32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7988A-0CBB-D34C-90AB-B6E345A6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62039-D523-1745-9128-2DB49AC6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2" y="4930601"/>
            <a:ext cx="12700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1887D-BC3E-7F48-B423-2F69AAFE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490521"/>
            <a:ext cx="1450109" cy="14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54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C417-001D-5240-9BCB-790DE2B3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7988A-0CBB-D34C-90AB-B6E345A6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1E2939-4361-D14D-8570-0B1DC2A49482}"/>
              </a:ext>
            </a:extLst>
          </p:cNvPr>
          <p:cNvSpPr txBox="1">
            <a:spLocks/>
          </p:cNvSpPr>
          <p:nvPr/>
        </p:nvSpPr>
        <p:spPr>
          <a:xfrm>
            <a:off x="2277035" y="1462801"/>
            <a:ext cx="10632140" cy="556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Challenge Complexity</a:t>
            </a:r>
          </a:p>
          <a:p>
            <a:endParaRPr lang="en-US" sz="3200" b="1" dirty="0"/>
          </a:p>
          <a:p>
            <a:r>
              <a:rPr lang="en-US" sz="3200" b="1" dirty="0"/>
              <a:t>Reframing Resources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/>
              <a:t>Inclusive Teaching Resources</a:t>
            </a:r>
          </a:p>
          <a:p>
            <a:endParaRPr lang="en-US" sz="3200" b="1" dirty="0"/>
          </a:p>
          <a:p>
            <a:r>
              <a:rPr lang="en-US" sz="3200" b="1" dirty="0"/>
              <a:t>Learner-Centered Teaching Principles and Design</a:t>
            </a:r>
          </a:p>
          <a:p>
            <a:endParaRPr lang="en-US" sz="3200" b="1" dirty="0"/>
          </a:p>
          <a:p>
            <a:r>
              <a:rPr lang="en-US" sz="3200" b="1" dirty="0"/>
              <a:t>Learner-Centered Teaching Resources</a:t>
            </a:r>
          </a:p>
          <a:p>
            <a:endParaRPr lang="en-US" sz="3200" b="1" dirty="0"/>
          </a:p>
          <a:p>
            <a:endParaRPr lang="en-US" sz="3200" b="1" dirty="0"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32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47D629-5F75-6B43-9F1E-56EE0CE9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49" y="4760737"/>
            <a:ext cx="716935" cy="7169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C19A4A-EC87-094F-B944-6ED7E277D447}"/>
              </a:ext>
            </a:extLst>
          </p:cNvPr>
          <p:cNvGrpSpPr/>
          <p:nvPr/>
        </p:nvGrpSpPr>
        <p:grpSpPr>
          <a:xfrm>
            <a:off x="1287711" y="1302517"/>
            <a:ext cx="979714" cy="748145"/>
            <a:chOff x="1190326" y="2165138"/>
            <a:chExt cx="9902437" cy="3580143"/>
          </a:xfrm>
        </p:grpSpPr>
        <p:sp>
          <p:nvSpPr>
            <p:cNvPr id="18" name="Snip Single Corner Rectangle 17">
              <a:extLst>
                <a:ext uri="{FF2B5EF4-FFF2-40B4-BE49-F238E27FC236}">
                  <a16:creationId xmlns:a16="http://schemas.microsoft.com/office/drawing/2014/main" id="{0FD79B52-B7A4-0D45-8B67-399EF7B02A2F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6B55EC2-28BC-C441-A819-C99CB201D9DD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27E6239-B81E-E14F-9CD3-023F2851EDA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E9C1B3C-E833-734A-97A5-0A120AE10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982" y="3640763"/>
            <a:ext cx="650354" cy="650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FE982B-A7CA-3248-B329-336418C6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69" y="5895779"/>
            <a:ext cx="716935" cy="7169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4EE3D9-7385-D444-9900-1A4398CFE5E6}"/>
              </a:ext>
            </a:extLst>
          </p:cNvPr>
          <p:cNvGrpSpPr/>
          <p:nvPr/>
        </p:nvGrpSpPr>
        <p:grpSpPr>
          <a:xfrm>
            <a:off x="1168341" y="2617232"/>
            <a:ext cx="1273964" cy="475592"/>
            <a:chOff x="1005982" y="1768517"/>
            <a:chExt cx="1419872" cy="5300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7710C6-3E64-2F4C-A20F-7AFFD434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8840F5-167D-954F-A60D-17780CF1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BF236E0-74B0-F24F-A669-6C4CB6823939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3135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75FD-1E1C-3547-B61C-93C30BD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Challenge Complexity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65C92C-1FBA-F14D-8577-8AAD2581A1BF}"/>
              </a:ext>
            </a:extLst>
          </p:cNvPr>
          <p:cNvCxnSpPr>
            <a:cxnSpLocks/>
          </p:cNvCxnSpPr>
          <p:nvPr/>
        </p:nvCxnSpPr>
        <p:spPr>
          <a:xfrm>
            <a:off x="102706" y="2299991"/>
            <a:ext cx="11910392" cy="0"/>
          </a:xfrm>
          <a:prstGeom prst="straightConnector1">
            <a:avLst/>
          </a:prstGeom>
          <a:ln w="127000">
            <a:solidFill>
              <a:srgbClr val="1B499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EACCBC0-58EA-8E48-8E78-7D55D4AC1098}"/>
              </a:ext>
            </a:extLst>
          </p:cNvPr>
          <p:cNvSpPr txBox="1"/>
          <p:nvPr/>
        </p:nvSpPr>
        <p:spPr>
          <a:xfrm>
            <a:off x="1045263" y="1615851"/>
            <a:ext cx="2553328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Simple</a:t>
            </a:r>
          </a:p>
          <a:p>
            <a:endParaRPr lang="en-US" sz="2800" b="1" dirty="0"/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categorize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knowns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repeating patterns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cause/effect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clear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right answer 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exists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F7B07-E6B8-3D42-9A5C-53828D8EC741}"/>
              </a:ext>
            </a:extLst>
          </p:cNvPr>
          <p:cNvSpPr txBox="1"/>
          <p:nvPr/>
        </p:nvSpPr>
        <p:spPr>
          <a:xfrm>
            <a:off x="3640277" y="1615851"/>
            <a:ext cx="274312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Complicated</a:t>
            </a:r>
          </a:p>
          <a:p>
            <a:endParaRPr lang="en-US" sz="2800" b="1" dirty="0"/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analyze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unknowns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expert diagnosis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cause/effect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discoverable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than one right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answer possible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1C3322-48DD-D840-B29F-50CD851ED497}"/>
              </a:ext>
            </a:extLst>
          </p:cNvPr>
          <p:cNvSpPr txBox="1"/>
          <p:nvPr/>
        </p:nvSpPr>
        <p:spPr>
          <a:xfrm>
            <a:off x="6565510" y="1615851"/>
            <a:ext cx="2981842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Complex</a:t>
            </a:r>
          </a:p>
          <a:p>
            <a:endParaRPr lang="en-US" sz="2800" b="1" dirty="0"/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unknown unknowns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flux + unpredictability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cause/effect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emergent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competing 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ideas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87D2C-5418-4C41-B0B9-5766B93CAF58}"/>
              </a:ext>
            </a:extLst>
          </p:cNvPr>
          <p:cNvSpPr txBox="1"/>
          <p:nvPr/>
        </p:nvSpPr>
        <p:spPr>
          <a:xfrm>
            <a:off x="9820962" y="1615851"/>
            <a:ext cx="2523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Chaotic</a:t>
            </a:r>
          </a:p>
          <a:p>
            <a:endParaRPr lang="en-US" sz="2800" b="1" dirty="0"/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unknowables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turbulence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cause/effect 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undeterminable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decisions; no time to think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35B81-2349-5A4A-A3A6-2C21AF293379}"/>
              </a:ext>
            </a:extLst>
          </p:cNvPr>
          <p:cNvSpPr/>
          <p:nvPr/>
        </p:nvSpPr>
        <p:spPr>
          <a:xfrm>
            <a:off x="914401" y="1045029"/>
            <a:ext cx="11268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3"/>
              </a:rPr>
              <a:t>Snowden &amp; Boone (2007) </a:t>
            </a:r>
            <a:r>
              <a:rPr lang="en-US" sz="2000" b="1" dirty="0"/>
              <a:t>A leader’s framework for decision making.  </a:t>
            </a:r>
            <a:r>
              <a:rPr lang="en-US" sz="2000" b="1" i="1" dirty="0"/>
              <a:t>Harvard Business Review</a:t>
            </a:r>
            <a:endParaRPr lang="en-US" sz="2000" b="1" i="1" dirty="0">
              <a:highlight>
                <a:srgbClr val="FFFF00"/>
              </a:highligh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49476A-BF47-4147-8ECD-D5F4A8439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1" y="4829551"/>
            <a:ext cx="541637" cy="5416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5E6183-B30D-D44D-939A-552C2B199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0057"/>
            <a:ext cx="917712" cy="9177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689BEA-8F73-A04C-88F2-FBE8672DA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28997"/>
            <a:ext cx="902252" cy="902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9B926D-403E-FF46-BB8C-ADEB2681C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1" y="3202527"/>
            <a:ext cx="659848" cy="659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9051C3-69FB-0449-9F43-673474F54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904" y="3971980"/>
            <a:ext cx="567634" cy="5676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82B6BF6-6B93-D84E-91AF-90B02403FC75}"/>
              </a:ext>
            </a:extLst>
          </p:cNvPr>
          <p:cNvGrpSpPr/>
          <p:nvPr/>
        </p:nvGrpSpPr>
        <p:grpSpPr>
          <a:xfrm>
            <a:off x="0" y="0"/>
            <a:ext cx="979714" cy="748145"/>
            <a:chOff x="1190326" y="2165138"/>
            <a:chExt cx="9902437" cy="3580143"/>
          </a:xfrm>
        </p:grpSpPr>
        <p:sp>
          <p:nvSpPr>
            <p:cNvPr id="22" name="Snip Single Corner Rectangle 21">
              <a:extLst>
                <a:ext uri="{FF2B5EF4-FFF2-40B4-BE49-F238E27FC236}">
                  <a16:creationId xmlns:a16="http://schemas.microsoft.com/office/drawing/2014/main" id="{2EF9D10E-B9DD-D748-B74B-C904DA5845DF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D95D84-80F5-2442-B0BF-934CF177A221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F0610E7-420A-9C42-9272-8BFBD4FE73E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6898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A1645-FD3D-D44B-B653-0B2C63273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832" y="1850298"/>
            <a:ext cx="9674289" cy="5287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sng" dirty="0" err="1"/>
              <a:t>Cynefin</a:t>
            </a:r>
            <a:r>
              <a:rPr lang="en-US" sz="3200" b="1" u="sng" dirty="0"/>
              <a:t> /</a:t>
            </a:r>
            <a:r>
              <a:rPr lang="en-US" sz="3200" b="1" u="sng" dirty="0" err="1"/>
              <a:t>ku</a:t>
            </a:r>
            <a:r>
              <a:rPr lang="en-US" sz="3200" b="1" u="sng" dirty="0"/>
              <a:t>-</a:t>
            </a:r>
            <a:r>
              <a:rPr lang="en-US" sz="3200" b="1" i="1" u="sng" dirty="0" err="1"/>
              <a:t>nev</a:t>
            </a:r>
            <a:r>
              <a:rPr lang="en-US" sz="3200" b="1" u="sng" dirty="0"/>
              <a:t>-in/ framework</a:t>
            </a:r>
            <a:endParaRPr lang="en-US" sz="3200" b="1" u="sng" dirty="0">
              <a:sym typeface="Wingdings" pitchFamily="2" charset="2"/>
            </a:endParaRPr>
          </a:p>
          <a:p>
            <a:pPr lvl="1"/>
            <a:r>
              <a:rPr lang="en-US" sz="2800" b="1" dirty="0">
                <a:sym typeface="Wingdings" pitchFamily="2" charset="2"/>
              </a:rPr>
              <a:t>consider new viewpoints</a:t>
            </a:r>
          </a:p>
          <a:p>
            <a:endParaRPr lang="en-US" sz="1800" b="1" dirty="0">
              <a:sym typeface="Wingdings" pitchFamily="2" charset="2"/>
            </a:endParaRPr>
          </a:p>
          <a:p>
            <a:pPr lvl="1"/>
            <a:r>
              <a:rPr lang="en-US" sz="2800" b="1" dirty="0">
                <a:sym typeface="Wingdings" pitchFamily="2" charset="2"/>
              </a:rPr>
              <a:t>assimilate complex concepts</a:t>
            </a:r>
          </a:p>
          <a:p>
            <a:endParaRPr lang="en-US" sz="1800" b="1" dirty="0">
              <a:sym typeface="Wingdings" pitchFamily="2" charset="2"/>
            </a:endParaRPr>
          </a:p>
          <a:p>
            <a:pPr lvl="1"/>
            <a:r>
              <a:rPr lang="en-US" sz="2800" b="1" dirty="0">
                <a:sym typeface="Wingdings" pitchFamily="2" charset="2"/>
              </a:rPr>
              <a:t>address problems and opportunities</a:t>
            </a:r>
          </a:p>
          <a:p>
            <a:endParaRPr lang="en-US" sz="1800" b="1" dirty="0">
              <a:sym typeface="Wingdings" pitchFamily="2" charset="2"/>
            </a:endParaRPr>
          </a:p>
          <a:p>
            <a:pPr lvl="1"/>
            <a:r>
              <a:rPr lang="en-US" sz="2800" b="1" dirty="0">
                <a:sym typeface="Wingdings" pitchFamily="2" charset="2"/>
              </a:rPr>
              <a:t>rapidly understand context</a:t>
            </a:r>
          </a:p>
          <a:p>
            <a:endParaRPr lang="en-US" sz="1800" b="1" dirty="0">
              <a:sym typeface="Wingdings" pitchFamily="2" charset="2"/>
            </a:endParaRPr>
          </a:p>
          <a:p>
            <a:pPr lvl="1"/>
            <a:r>
              <a:rPr lang="en-US" sz="2800" b="1" dirty="0">
                <a:sym typeface="Wingdings" pitchFamily="2" charset="2"/>
              </a:rPr>
              <a:t>acknowledge irrationality and unpredictability</a:t>
            </a:r>
            <a:endParaRPr lang="en-US" sz="2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4C8BE-0F18-CB44-8694-EB6818EBE238}"/>
              </a:ext>
            </a:extLst>
          </p:cNvPr>
          <p:cNvGrpSpPr/>
          <p:nvPr/>
        </p:nvGrpSpPr>
        <p:grpSpPr>
          <a:xfrm>
            <a:off x="0" y="0"/>
            <a:ext cx="979714" cy="748145"/>
            <a:chOff x="1190326" y="2165138"/>
            <a:chExt cx="9902437" cy="3580143"/>
          </a:xfrm>
        </p:grpSpPr>
        <p:sp>
          <p:nvSpPr>
            <p:cNvPr id="7" name="Snip Single Corner Rectangle 6">
              <a:extLst>
                <a:ext uri="{FF2B5EF4-FFF2-40B4-BE49-F238E27FC236}">
                  <a16:creationId xmlns:a16="http://schemas.microsoft.com/office/drawing/2014/main" id="{2547E63B-6FEE-B24E-8A5E-04B3C40B6593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77414F-FDB8-EA4D-8D2B-D917D4A8A8D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7575712-4D24-7446-9D1F-B943DA30910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59219D8-4D22-F043-BD1A-C6CDF4DBEE3E}"/>
              </a:ext>
            </a:extLst>
          </p:cNvPr>
          <p:cNvSpPr txBox="1">
            <a:spLocks/>
          </p:cNvSpPr>
          <p:nvPr/>
        </p:nvSpPr>
        <p:spPr>
          <a:xfrm>
            <a:off x="838200" y="2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Challenge Complexity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CE976-D2F1-EF49-8B4B-4DC10EE39CC5}"/>
              </a:ext>
            </a:extLst>
          </p:cNvPr>
          <p:cNvSpPr/>
          <p:nvPr/>
        </p:nvSpPr>
        <p:spPr>
          <a:xfrm>
            <a:off x="914401" y="1045029"/>
            <a:ext cx="11268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3"/>
              </a:rPr>
              <a:t>Snowden &amp; Boone (2007) </a:t>
            </a:r>
            <a:r>
              <a:rPr lang="en-US" sz="2000" b="1" dirty="0"/>
              <a:t>A leader’s framework for decision making.  </a:t>
            </a:r>
            <a:r>
              <a:rPr lang="en-US" sz="2000" b="1" i="1" dirty="0"/>
              <a:t>Harvard Business Review</a:t>
            </a:r>
            <a:endParaRPr lang="en-US" sz="20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68371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ACBF07-F5E2-F647-9F8D-906464E38E00}"/>
              </a:ext>
            </a:extLst>
          </p:cNvPr>
          <p:cNvSpPr/>
          <p:nvPr/>
        </p:nvSpPr>
        <p:spPr>
          <a:xfrm>
            <a:off x="914400" y="1054241"/>
            <a:ext cx="1120926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WEB RESOURCES:  </a:t>
            </a:r>
            <a:br>
              <a:rPr lang="en-US" sz="1600" dirty="0">
                <a:solidFill>
                  <a:srgbClr val="000000"/>
                </a:solidFill>
                <a:latin typeface="-webkit-standard"/>
              </a:rPr>
            </a:br>
            <a:r>
              <a:rPr lang="en-US" sz="1600" b="1" dirty="0"/>
              <a:t>• </a:t>
            </a:r>
            <a:r>
              <a:rPr lang="en-US" sz="1600" b="1" dirty="0">
                <a:solidFill>
                  <a:srgbClr val="000000"/>
                </a:solidFill>
                <a:latin typeface="-webkit-standard"/>
                <a:hlinkClick r:id="rId3"/>
              </a:rPr>
              <a:t>Columbia CTL (n.d.) </a:t>
            </a:r>
            <a:r>
              <a:rPr lang="en-US" sz="1600" b="1" dirty="0"/>
              <a:t>Guide for Inclusive Teaching at Columbia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solidFill>
                  <a:srgbClr val="000000"/>
                </a:solidFill>
                <a:latin typeface="-webkit-standard"/>
                <a:hlinkClick r:id="rId4"/>
              </a:rPr>
              <a:t>CRLT (2014) </a:t>
            </a:r>
            <a:r>
              <a:rPr lang="en-US" sz="1600" b="1" dirty="0"/>
              <a:t>Inclusive Teaching Framework &amp; Strategies</a:t>
            </a:r>
          </a:p>
          <a:p>
            <a:pPr marL="9525" indent="-9525"/>
            <a:r>
              <a:rPr lang="en-US" sz="1600" b="1" dirty="0"/>
              <a:t>• </a:t>
            </a:r>
            <a:r>
              <a:rPr lang="en-US" sz="1600" b="1" dirty="0">
                <a:hlinkClick r:id="rId5"/>
              </a:rPr>
              <a:t>Sandlin (2019) </a:t>
            </a:r>
            <a:r>
              <a:rPr lang="en-US" sz="1600" b="1" dirty="0"/>
              <a:t>Starting Point:  On a Path Toward More Inclusive Teaching</a:t>
            </a:r>
          </a:p>
          <a:p>
            <a:pPr marL="9525" indent="-9525"/>
            <a:r>
              <a:rPr lang="en-US" sz="1600" b="1" dirty="0"/>
              <a:t>•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Sathy &amp; Hogan (2019)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Want to Reach All of Your Students?  Here’s How to Make Your Teaching More Inclusive 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1" dirty="0"/>
              <a:t>BOOKS:</a:t>
            </a:r>
          </a:p>
          <a:p>
            <a:r>
              <a:rPr lang="en-US" sz="1600" b="1" dirty="0"/>
              <a:t>• </a:t>
            </a:r>
            <a:r>
              <a:rPr lang="en-US" sz="1600" b="1" dirty="0" err="1">
                <a:hlinkClick r:id="rId7"/>
              </a:rPr>
              <a:t>Eyler</a:t>
            </a:r>
            <a:r>
              <a:rPr lang="en-US" sz="1600" b="1" dirty="0">
                <a:hlinkClick r:id="rId7"/>
              </a:rPr>
              <a:t> (2018) </a:t>
            </a:r>
            <a:r>
              <a:rPr lang="en-US" sz="1600" b="1" i="1" dirty="0"/>
              <a:t>How Humans Learn:  The science and stories behind effective college teaching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hlinkClick r:id="rId8"/>
              </a:rPr>
              <a:t>Lang (2016) </a:t>
            </a:r>
            <a:r>
              <a:rPr lang="en-US" sz="1600" b="1" i="1" dirty="0"/>
              <a:t>Small Teaching:  Everyday lessons from the science of learning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hlinkClick r:id="rId9"/>
              </a:rPr>
              <a:t>Ross (2016) </a:t>
            </a:r>
            <a:r>
              <a:rPr lang="en-US" sz="1600" b="1" i="1" dirty="0"/>
              <a:t>Breakthrough Strategies:  Classroom-based practices to support new majority college students</a:t>
            </a:r>
          </a:p>
          <a:p>
            <a:r>
              <a:rPr lang="en-US" sz="1600" b="1" dirty="0"/>
              <a:t>• </a:t>
            </a:r>
            <a:r>
              <a:rPr lang="en-US" sz="1600" b="1" dirty="0">
                <a:hlinkClick r:id="rId10"/>
              </a:rPr>
              <a:t>Verschelden (2017) </a:t>
            </a:r>
            <a:r>
              <a:rPr lang="en-US" sz="1600" b="1" i="1" dirty="0"/>
              <a:t>Bandwidth Recovery:  Helping students reclaim cognitive resources lost to poverty, racism, and social…</a:t>
            </a:r>
            <a:endParaRPr lang="en-US" sz="1600" b="1" i="1" dirty="0">
              <a:highlight>
                <a:srgbClr val="FFFF00"/>
              </a:highlight>
            </a:endParaRPr>
          </a:p>
          <a:p>
            <a:endParaRPr lang="en-US" b="1" dirty="0"/>
          </a:p>
          <a:p>
            <a:r>
              <a:rPr lang="en-US" b="1" dirty="0"/>
              <a:t>PODCASTS: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hlinkClick r:id="rId11"/>
              </a:rPr>
              <a:t>Hidden Curriculum </a:t>
            </a:r>
            <a:r>
              <a:rPr lang="en-US" sz="1600" b="1" dirty="0"/>
              <a:t>(social context of student experiences)</a:t>
            </a:r>
          </a:p>
          <a:p>
            <a:r>
              <a:rPr lang="en-US" sz="1600" b="1" dirty="0"/>
              <a:t>• </a:t>
            </a:r>
            <a:r>
              <a:rPr lang="en-US" sz="1600" b="1" dirty="0">
                <a:hlinkClick r:id="rId12"/>
              </a:rPr>
              <a:t>Tea for Teaching </a:t>
            </a:r>
            <a:r>
              <a:rPr lang="en-US" sz="1600" b="1" dirty="0"/>
              <a:t>(a podcast on teaching and learning)</a:t>
            </a:r>
          </a:p>
          <a:p>
            <a:r>
              <a:rPr lang="en-US" sz="1600" b="1" dirty="0"/>
              <a:t>• </a:t>
            </a:r>
            <a:r>
              <a:rPr lang="en-US" sz="1600" b="1" dirty="0">
                <a:hlinkClick r:id="rId13"/>
              </a:rPr>
              <a:t>Teaching in Higher Ed</a:t>
            </a:r>
            <a:r>
              <a:rPr lang="en-US" sz="1600" b="1" dirty="0"/>
              <a:t> (faculty development for professors)</a:t>
            </a:r>
          </a:p>
          <a:p>
            <a:endParaRPr lang="en-US" sz="1600" b="1" dirty="0"/>
          </a:p>
          <a:p>
            <a:r>
              <a:rPr lang="en-US" b="1" dirty="0"/>
              <a:t>ONLINE COURSES: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hlinkClick r:id="rId14"/>
              </a:rPr>
              <a:t>EdX</a:t>
            </a:r>
            <a:r>
              <a:rPr lang="en-US" sz="1600" b="1" dirty="0"/>
              <a:t> An Introduction to Evidence-Based Undergraduate STEM Teaching</a:t>
            </a:r>
          </a:p>
          <a:p>
            <a:r>
              <a:rPr lang="en-US" sz="1600" b="1" dirty="0"/>
              <a:t>• </a:t>
            </a:r>
            <a:r>
              <a:rPr lang="en-US" sz="1600" b="1" dirty="0">
                <a:hlinkClick r:id="rId15"/>
              </a:rPr>
              <a:t>EdX</a:t>
            </a:r>
            <a:r>
              <a:rPr lang="en-US" sz="1600" b="1" dirty="0"/>
              <a:t> Teaching &amp; Learning in the Diverse Classroom</a:t>
            </a:r>
          </a:p>
          <a:p>
            <a:r>
              <a:rPr lang="en-US" sz="1600" b="1" dirty="0"/>
              <a:t>• </a:t>
            </a:r>
            <a:r>
              <a:rPr lang="en-US" sz="1600" b="1" dirty="0">
                <a:hlinkClick r:id="rId16"/>
              </a:rPr>
              <a:t>EdX </a:t>
            </a:r>
            <a:r>
              <a:rPr lang="en-US" sz="1600" b="1" dirty="0"/>
              <a:t>Inclusive Teaching: Supporting All Students in the College Classroom</a:t>
            </a:r>
          </a:p>
          <a:p>
            <a:endParaRPr lang="en-US" sz="1600" b="1" dirty="0"/>
          </a:p>
          <a:p>
            <a:endParaRPr lang="en-US" sz="1600" b="1" dirty="0">
              <a:highlight>
                <a:srgbClr val="FFFF00"/>
              </a:highlight>
            </a:endParaRPr>
          </a:p>
          <a:p>
            <a:endParaRPr lang="en-US" sz="16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975FD-1E1C-3547-B61C-93C30BD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Inclusive Teaching Resources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D0E383-11E3-854E-8C0C-66383931D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968" y="55985"/>
            <a:ext cx="704160" cy="7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27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ACBF07-F5E2-F647-9F8D-906464E38E00}"/>
              </a:ext>
            </a:extLst>
          </p:cNvPr>
          <p:cNvSpPr/>
          <p:nvPr/>
        </p:nvSpPr>
        <p:spPr>
          <a:xfrm>
            <a:off x="914400" y="1766932"/>
            <a:ext cx="112092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• </a:t>
            </a:r>
            <a:r>
              <a:rPr lang="en-US" sz="2000" b="1" dirty="0">
                <a:hlinkClick r:id="rId3"/>
              </a:rPr>
              <a:t>Bolman, L. G. &amp; Deal, T. E. (2014) </a:t>
            </a:r>
            <a:r>
              <a:rPr lang="en-US" sz="2000" b="1" i="1" dirty="0"/>
              <a:t>How great leaders think: The art of reframing</a:t>
            </a:r>
            <a:r>
              <a:rPr lang="en-US" sz="2000" b="1" dirty="0"/>
              <a:t>. San Francisco, CA: Jossey-Bass. </a:t>
            </a:r>
          </a:p>
          <a:p>
            <a:r>
              <a:rPr lang="en-US" sz="2000" b="1" dirty="0"/>
              <a:t> </a:t>
            </a:r>
          </a:p>
          <a:p>
            <a:r>
              <a:rPr lang="en-US" sz="2000" b="1" dirty="0"/>
              <a:t>• </a:t>
            </a:r>
            <a:r>
              <a:rPr lang="en-US" sz="2000" b="1" dirty="0">
                <a:hlinkClick r:id="rId4"/>
              </a:rPr>
              <a:t>Heifetz, R., </a:t>
            </a:r>
            <a:r>
              <a:rPr lang="en-US" sz="2000" b="1" dirty="0" err="1">
                <a:hlinkClick r:id="rId4"/>
              </a:rPr>
              <a:t>Grashow</a:t>
            </a:r>
            <a:r>
              <a:rPr lang="en-US" sz="2000" b="1" dirty="0">
                <a:hlinkClick r:id="rId4"/>
              </a:rPr>
              <a:t>, A. &amp; </a:t>
            </a:r>
            <a:r>
              <a:rPr lang="en-US" sz="2000" b="1" dirty="0" err="1">
                <a:hlinkClick r:id="rId4"/>
              </a:rPr>
              <a:t>Linsky</a:t>
            </a:r>
            <a:r>
              <a:rPr lang="en-US" sz="2000" b="1" dirty="0">
                <a:hlinkClick r:id="rId4"/>
              </a:rPr>
              <a:t>, M. (2009) </a:t>
            </a:r>
            <a:r>
              <a:rPr lang="en-US" sz="2000" b="1" i="1" dirty="0"/>
              <a:t>The practice of adaptive leadership: Tools and tactics for changing your organization and the world</a:t>
            </a:r>
            <a:r>
              <a:rPr lang="en-US" sz="2000" b="1" dirty="0"/>
              <a:t>. Boston, MA: Harvard Business Review Press. </a:t>
            </a:r>
          </a:p>
          <a:p>
            <a:r>
              <a:rPr lang="en-US" sz="2000" b="1" dirty="0"/>
              <a:t> </a:t>
            </a:r>
          </a:p>
          <a:p>
            <a:r>
              <a:rPr lang="en-US" sz="2000" b="1" dirty="0"/>
              <a:t>• </a:t>
            </a:r>
            <a:r>
              <a:rPr lang="en-US" sz="2000" b="1" dirty="0">
                <a:hlinkClick r:id="rId5"/>
              </a:rPr>
              <a:t>Schein, E. H. &amp; Schein, P. A. (2019) </a:t>
            </a:r>
            <a:r>
              <a:rPr lang="en-US" sz="2000" b="1" i="1" dirty="0"/>
              <a:t>The corporate culture survival guide: Culture, change, leadership</a:t>
            </a:r>
            <a:r>
              <a:rPr lang="en-US" sz="2000" b="1" dirty="0"/>
              <a:t>. 3</a:t>
            </a:r>
            <a:r>
              <a:rPr lang="en-US" sz="2000" b="1" baseline="30000" dirty="0"/>
              <a:t>rd </a:t>
            </a:r>
            <a:r>
              <a:rPr lang="en-US" sz="2000" b="1" dirty="0"/>
              <a:t>ed. Hoboken, NJ: Wiley and Sons.  </a:t>
            </a:r>
          </a:p>
          <a:p>
            <a:endParaRPr lang="en-US" b="1" dirty="0"/>
          </a:p>
          <a:p>
            <a:endParaRPr lang="en-US" b="1" dirty="0">
              <a:highlight>
                <a:srgbClr val="FFFF00"/>
              </a:highlight>
            </a:endParaRPr>
          </a:p>
          <a:p>
            <a:endParaRPr lang="en-US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975FD-1E1C-3547-B61C-93C30BD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19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Reframing Resources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DDC611-352D-D641-8354-CA1248C681F1}"/>
              </a:ext>
            </a:extLst>
          </p:cNvPr>
          <p:cNvGrpSpPr/>
          <p:nvPr/>
        </p:nvGrpSpPr>
        <p:grpSpPr>
          <a:xfrm>
            <a:off x="204464" y="169871"/>
            <a:ext cx="1419872" cy="530062"/>
            <a:chOff x="1005982" y="1768517"/>
            <a:chExt cx="1419872" cy="530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7D87F8-FC13-424B-BC3E-AF4F368E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7C594D-039B-534C-9502-88182AC6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E89E35-1D2F-8A4C-80A0-34B022D48722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3709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75FD-1E1C-3547-B61C-93C30BD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016"/>
            <a:ext cx="1208623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 Principles &amp;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53297-0554-F04B-9C3E-8857CD8F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321DAE-399C-2149-A1FB-92823CAC5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09673"/>
              </p:ext>
            </p:extLst>
          </p:nvPr>
        </p:nvGraphicFramePr>
        <p:xfrm>
          <a:off x="935180" y="1008205"/>
          <a:ext cx="10640291" cy="5593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558">
                  <a:extLst>
                    <a:ext uri="{9D8B030D-6E8A-4147-A177-3AD203B41FA5}">
                      <a16:colId xmlns:a16="http://schemas.microsoft.com/office/drawing/2014/main" val="2923568933"/>
                    </a:ext>
                  </a:extLst>
                </a:gridCol>
                <a:gridCol w="8285733">
                  <a:extLst>
                    <a:ext uri="{9D8B030D-6E8A-4147-A177-3AD203B41FA5}">
                      <a16:colId xmlns:a16="http://schemas.microsoft.com/office/drawing/2014/main" val="40441541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B4998"/>
                          </a:solidFill>
                          <a:effectLst/>
                        </a:rPr>
                        <a:t>Key Changes to Practice</a:t>
                      </a:r>
                      <a:endParaRPr lang="en-US" sz="1600" dirty="0">
                        <a:solidFill>
                          <a:srgbClr val="1B499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B4998"/>
                          </a:solidFill>
                          <a:effectLst/>
                        </a:rPr>
                        <a:t>Principles</a:t>
                      </a:r>
                      <a:endParaRPr lang="en-US" sz="1000" dirty="0">
                        <a:solidFill>
                          <a:srgbClr val="1B499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58611"/>
                  </a:ext>
                </a:extLst>
              </a:tr>
              <a:tr h="74065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1B4998"/>
                          </a:solidFill>
                          <a:effectLst/>
                        </a:rPr>
                        <a:t>Role of the Teacher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teacher serves as facilitator of learning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(not the source of knowledge)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Teachers let students do more learning tasks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Teachers do less telling so that students can do more discovering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Teachers do instructional design work more carefully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more explicitly model how experts learn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encourage students to learn from and with each other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and students work to create climates for learning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use evaluation to promote learning (forward-looking rather than backward looking feedback)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225326"/>
                  </a:ext>
                </a:extLst>
              </a:tr>
              <a:tr h="4629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1B4998"/>
                          </a:solidFill>
                          <a:effectLst/>
                        </a:rPr>
                        <a:t>Balance of Power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power is shared with students depending on their level of readiness (not unilaterally controlled by teacher)</a:t>
                      </a: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Students provide input about course activities and assignments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Students have flexibility in how to fulfill assignments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Students provide input regarding course content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Students provide input on course policies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Students provide input regarding assessment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64091"/>
                  </a:ext>
                </a:extLst>
              </a:tr>
              <a:tr h="10183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1B4998"/>
                          </a:solidFill>
                          <a:effectLst/>
                        </a:rPr>
                        <a:t>Function of Content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content is a resource for solving problems and completing authentic learning tasks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(not as material to be “covered”)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Content is used to build knowledge base by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letting students do the work as it is done in the discipline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recognizing the messiness of learning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using content to address real-world problems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helping students develop organizing schemes and moves similar to those of the expert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Content is used to develop learning skills by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providing explicit instruction in learning skills, such as time-management, note-taking, reading, summarizing,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reflecting on the learning tasks so as to amplify and reinforce what students are discovering about learning about themselves as learners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157852"/>
                  </a:ext>
                </a:extLst>
              </a:tr>
              <a:tr h="8332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1B4998"/>
                          </a:solidFill>
                          <a:effectLst/>
                        </a:rPr>
                        <a:t>Responsibility for Learning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students and teachers are mutually responsible for learning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(not independent of each other)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provide increasing opportunities for students to be autonomous learners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let students experience the consequences of their decisions about learning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act predictably and consistently in relations with students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set high standards and believe their students can reach those standards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signal that they care about students (e.g., by using personal examples and humor, calling students by name, conversing informally with students)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take a leadership role in creating and maintain a classroom climate that promotes learning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808876"/>
                  </a:ext>
                </a:extLst>
              </a:tr>
              <a:tr h="11109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strike="noStrike" dirty="0">
                          <a:solidFill>
                            <a:srgbClr val="1B4998"/>
                          </a:solidFill>
                          <a:effectLst/>
                        </a:rPr>
                        <a:t>Purpose &amp; Process of Evaluation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feedback and evaluation emphasize learning and growth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(not competition and ranking)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Faculty emphasize learning over grades by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harnessing the power of grades to motivate students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reducing the stress associated with evaluation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use evaluation only to assess learning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providing multiple opportunities for students to learn from mistakes and demonstrate mastery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provide frequent formative feedback to focus students on the feedback, not the grade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provide opportunities for students to assess their own work and the work of others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     • develop students’ “appraisal expertise” by sharing the assessment criteria used by experts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5542"/>
                  </a:ext>
                </a:extLst>
              </a:tr>
              <a:tr h="92582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Sources: 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hlinkClick r:id="rId4"/>
                        </a:rPr>
                        <a:t>Weimer, 2013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Blumberg, 2009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; Blumberg, 2015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8" marR="39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81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258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ABC93-6FCD-9745-B6AC-577714D0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8" y="1240971"/>
            <a:ext cx="10515600" cy="5110163"/>
          </a:xfrm>
        </p:spPr>
        <p:txBody>
          <a:bodyPr>
            <a:noAutofit/>
          </a:bodyPr>
          <a:lstStyle/>
          <a:p>
            <a:r>
              <a:rPr lang="en-US" sz="2400" b="1" dirty="0">
                <a:hlinkClick r:id="rId3"/>
              </a:rPr>
              <a:t>Baxter </a:t>
            </a:r>
            <a:r>
              <a:rPr lang="en-US" sz="2400" b="1" dirty="0" err="1">
                <a:hlinkClick r:id="rId3"/>
              </a:rPr>
              <a:t>Magolda</a:t>
            </a:r>
            <a:r>
              <a:rPr lang="en-US" sz="2400" b="1" dirty="0">
                <a:hlinkClick r:id="rId3"/>
              </a:rPr>
              <a:t>, Marcia B. (1999) </a:t>
            </a:r>
            <a:r>
              <a:rPr lang="en-US" sz="2400" b="1" dirty="0"/>
              <a:t>Learning-centered practice is harder than it looks. </a:t>
            </a:r>
            <a:r>
              <a:rPr lang="en-US" sz="2400" b="1" i="1" dirty="0"/>
              <a:t>About Campus 4</a:t>
            </a:r>
            <a:r>
              <a:rPr lang="en-US" sz="2400" b="1" dirty="0"/>
              <a:t>(4), 2-4. </a:t>
            </a:r>
          </a:p>
          <a:p>
            <a:r>
              <a:rPr lang="en-US" sz="2400" b="1" dirty="0">
                <a:hlinkClick r:id="rId4"/>
              </a:rPr>
              <a:t>Blumberg, Phyllis (2009) </a:t>
            </a:r>
            <a:r>
              <a:rPr lang="en-US" sz="2400" b="1" i="1" dirty="0"/>
              <a:t>Developing learner-centered teaching: A practical guide for faculty</a:t>
            </a:r>
            <a:r>
              <a:rPr lang="en-US" sz="2400" b="1" dirty="0"/>
              <a:t>. San Francisco: Jossey-Bass.  </a:t>
            </a:r>
          </a:p>
          <a:p>
            <a:r>
              <a:rPr lang="en-US" sz="2400" b="1" dirty="0">
                <a:hlinkClick r:id="rId5"/>
              </a:rPr>
              <a:t>Doyle, Terry (2008) </a:t>
            </a:r>
            <a:r>
              <a:rPr lang="en-US" sz="2400" b="1" i="1" dirty="0"/>
              <a:t>Helping students learn in a learner-centered environment</a:t>
            </a:r>
            <a:r>
              <a:rPr lang="en-US" sz="2400" b="1" dirty="0"/>
              <a:t>. Sterling, VA: Stylus. </a:t>
            </a:r>
          </a:p>
          <a:p>
            <a:r>
              <a:rPr lang="en-US" sz="2400" b="1" dirty="0">
                <a:hlinkClick r:id="rId6"/>
              </a:rPr>
              <a:t>Fink, L. Dee (2013</a:t>
            </a:r>
            <a:r>
              <a:rPr lang="en-US" sz="2400" b="1" dirty="0"/>
              <a:t>) </a:t>
            </a:r>
            <a:r>
              <a:rPr lang="en-US" sz="2400" b="1" i="1" dirty="0"/>
              <a:t>Creating significant learning experiences: An integrated approach to designing college courses</a:t>
            </a:r>
            <a:r>
              <a:rPr lang="en-US" sz="2400" b="1" dirty="0"/>
              <a:t>. San Francisco: Jossey-Bass. </a:t>
            </a:r>
          </a:p>
          <a:p>
            <a:r>
              <a:rPr lang="en-US" sz="2400" b="1" dirty="0" err="1">
                <a:hlinkClick r:id="rId7"/>
              </a:rPr>
              <a:t>Tagg</a:t>
            </a:r>
            <a:r>
              <a:rPr lang="en-US" sz="2400" b="1" dirty="0">
                <a:hlinkClick r:id="rId7"/>
              </a:rPr>
              <a:t>, John (2019) </a:t>
            </a:r>
            <a:r>
              <a:rPr lang="en-US" sz="2400" b="1" i="1" dirty="0"/>
              <a:t>The instruction myth: Why higher education is hard to change, and how to change it</a:t>
            </a:r>
            <a:r>
              <a:rPr lang="en-US" sz="2400" b="1" dirty="0"/>
              <a:t>. New Brunswick, JN: Rutgers University Press. </a:t>
            </a:r>
          </a:p>
          <a:p>
            <a:r>
              <a:rPr lang="en-US" sz="2400" b="1" dirty="0">
                <a:solidFill>
                  <a:srgbClr val="1B499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Weimer, Maryellen (2013) </a:t>
            </a:r>
            <a:r>
              <a:rPr lang="en-US" sz="2400" b="1" i="1" dirty="0"/>
              <a:t>Learner-centered teaching: Five key changes to practice</a:t>
            </a:r>
            <a:r>
              <a:rPr lang="en-US" sz="2400" b="1" dirty="0"/>
              <a:t>. 2</a:t>
            </a:r>
            <a:r>
              <a:rPr lang="en-US" sz="2400" b="1" baseline="30000" dirty="0"/>
              <a:t>nd</a:t>
            </a:r>
            <a:r>
              <a:rPr lang="en-US" sz="2400" b="1" dirty="0"/>
              <a:t> edition. San Francisco: Jossey-Bass. </a:t>
            </a:r>
          </a:p>
          <a:p>
            <a:endParaRPr lang="en-US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7672EE-F865-FD4E-B142-547F8CC19E35}"/>
              </a:ext>
            </a:extLst>
          </p:cNvPr>
          <p:cNvSpPr txBox="1">
            <a:spLocks/>
          </p:cNvSpPr>
          <p:nvPr/>
        </p:nvSpPr>
        <p:spPr>
          <a:xfrm>
            <a:off x="838200" y="2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Learner-Centered Teaching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89BA7-8E49-644B-9F9F-3602BE31D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" y="2"/>
            <a:ext cx="908875" cy="9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4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5CB7-2024-3843-AB9C-081E71C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99" y="716555"/>
            <a:ext cx="10018059" cy="248131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When I think about teaching this fall,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I feel __________________________.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3F44-E9ED-C34D-A692-9C726AF56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67" y="2987727"/>
            <a:ext cx="11272733" cy="2389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1B4998"/>
                </a:solidFill>
                <a:sym typeface="Wingdings" pitchFamily="2" charset="2"/>
              </a:rPr>
              <a:t></a:t>
            </a:r>
            <a:r>
              <a:rPr lang="en-US" sz="4400" b="1" dirty="0">
                <a:solidFill>
                  <a:srgbClr val="1B4998"/>
                </a:solidFill>
              </a:rPr>
              <a:t>Fill in the blank with a word/short phrase </a:t>
            </a:r>
          </a:p>
          <a:p>
            <a:pPr marL="0" indent="0">
              <a:buNone/>
            </a:pPr>
            <a:r>
              <a:rPr lang="en-US" sz="3600" b="1" dirty="0" err="1">
                <a:solidFill>
                  <a:srgbClr val="1B4998"/>
                </a:solidFill>
                <a:hlinkClick r:id="rId3"/>
              </a:rPr>
              <a:t>www.menti.com</a:t>
            </a:r>
            <a:r>
              <a:rPr lang="en-US" sz="3600" b="1" dirty="0">
                <a:solidFill>
                  <a:srgbClr val="1B4998"/>
                </a:solidFill>
                <a:hlinkClick r:id="rId3"/>
              </a:rPr>
              <a:t>/beay6en23j</a:t>
            </a:r>
            <a:r>
              <a:rPr lang="en-US" sz="4400" b="1" dirty="0">
                <a:solidFill>
                  <a:srgbClr val="1B4998"/>
                </a:solidFill>
              </a:rPr>
              <a:t>			</a:t>
            </a:r>
            <a:endParaRPr lang="en-US" sz="4400" b="1" u="sng" dirty="0">
              <a:solidFill>
                <a:srgbClr val="1B4998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706E8-82C5-DC42-BBFE-F62BDF100137}"/>
              </a:ext>
            </a:extLst>
          </p:cNvPr>
          <p:cNvSpPr txBox="1">
            <a:spLocks/>
          </p:cNvSpPr>
          <p:nvPr/>
        </p:nvSpPr>
        <p:spPr>
          <a:xfrm>
            <a:off x="838200" y="62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Checking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4A550-C38F-AF4F-87EF-488547733D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760FF-5E12-C045-8903-293B15FC1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6DD51B-223A-2243-9F8E-D0D93BF12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438" y="4075223"/>
            <a:ext cx="357187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3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821469-4E43-0D47-BEAA-457A9DDA1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5" t="25465" r="20257" b="17133"/>
          <a:stretch/>
        </p:blipFill>
        <p:spPr>
          <a:xfrm>
            <a:off x="1990164" y="2541494"/>
            <a:ext cx="7947305" cy="431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95CB7-2024-3843-AB9C-081E71C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99" y="716555"/>
            <a:ext cx="10018059" cy="248131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When I think about teaching this fall,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I feel __________________________.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706E8-82C5-DC42-BBFE-F62BDF100137}"/>
              </a:ext>
            </a:extLst>
          </p:cNvPr>
          <p:cNvSpPr txBox="1">
            <a:spLocks/>
          </p:cNvSpPr>
          <p:nvPr/>
        </p:nvSpPr>
        <p:spPr>
          <a:xfrm>
            <a:off x="838200" y="62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Checking 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760FF-5E12-C045-8903-293B15FC1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3D7321B2-654B-A247-A873-453DCE60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09" y="0"/>
            <a:ext cx="661898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0EACF-FB41-5E4E-863B-F7029714E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CB2B-C6D0-D74D-8D97-A11ACCD2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B5029-1345-B940-849B-C5966B3A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987" y="1123880"/>
            <a:ext cx="10515600" cy="556859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Identify contextual </a:t>
            </a:r>
            <a:r>
              <a:rPr lang="en-US" b="1" u="sng" dirty="0"/>
              <a:t>complexity</a:t>
            </a:r>
            <a:endParaRPr lang="en-US" sz="2000" b="1" u="sng" dirty="0"/>
          </a:p>
          <a:p>
            <a:endParaRPr lang="en-US" sz="3200" b="1" u="sng" dirty="0"/>
          </a:p>
          <a:p>
            <a:r>
              <a:rPr lang="en-US" b="1" u="sng" dirty="0"/>
              <a:t>Reframe</a:t>
            </a:r>
            <a:r>
              <a:rPr lang="en-US" b="1" dirty="0"/>
              <a:t> pedagogical challenges for new solutions</a:t>
            </a:r>
            <a:endParaRPr lang="en-US" sz="1400" b="1" dirty="0"/>
          </a:p>
          <a:p>
            <a:endParaRPr lang="en-US" sz="3200" b="1" dirty="0"/>
          </a:p>
          <a:p>
            <a:r>
              <a:rPr lang="en-US" b="1" dirty="0"/>
              <a:t>Apply principles of </a:t>
            </a:r>
            <a:r>
              <a:rPr lang="en-US" b="1" u="sng" dirty="0"/>
              <a:t>inclusive</a:t>
            </a:r>
            <a:r>
              <a:rPr lang="en-US" b="1" dirty="0"/>
              <a:t> and </a:t>
            </a:r>
            <a:r>
              <a:rPr lang="en-US" b="1" u="sng" dirty="0"/>
              <a:t>learner-centered</a:t>
            </a:r>
            <a:r>
              <a:rPr lang="en-US" b="1" dirty="0"/>
              <a:t> teaching </a:t>
            </a:r>
            <a:endParaRPr lang="en-US" sz="1400" b="1" dirty="0"/>
          </a:p>
          <a:p>
            <a:endParaRPr lang="en-US" sz="3200" b="1" dirty="0"/>
          </a:p>
          <a:p>
            <a:r>
              <a:rPr lang="en-US" b="1" u="sng" dirty="0"/>
              <a:t>Reflect</a:t>
            </a:r>
            <a:r>
              <a:rPr lang="en-US" b="1" dirty="0"/>
              <a:t> on your own teaching situation</a:t>
            </a:r>
            <a:endParaRPr lang="en-US" sz="1400" b="1" dirty="0"/>
          </a:p>
          <a:p>
            <a:pPr marL="0" indent="0">
              <a:buNone/>
            </a:pPr>
            <a:endParaRPr lang="en-US" sz="3200" b="1" dirty="0"/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choices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you can make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your sense of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autonomy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confidence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3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EB02-3C91-EE46-9BF8-381F824B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99" y="3997623"/>
            <a:ext cx="702843" cy="702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9228B-1753-9A45-B0F1-632152E821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3081" y="5040584"/>
            <a:ext cx="663678" cy="66367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8C1C59B-C409-2440-A711-E7B8E49E6067}"/>
              </a:ext>
            </a:extLst>
          </p:cNvPr>
          <p:cNvGrpSpPr/>
          <p:nvPr/>
        </p:nvGrpSpPr>
        <p:grpSpPr>
          <a:xfrm>
            <a:off x="964984" y="2070390"/>
            <a:ext cx="1419872" cy="530062"/>
            <a:chOff x="1005982" y="1768517"/>
            <a:chExt cx="1419872" cy="530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957087-05A9-1542-A4F6-ACEA91F1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982" y="1782385"/>
              <a:ext cx="516194" cy="5161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E7D10E-A31B-4648-842A-0BACE6D5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8151" y="1768517"/>
              <a:ext cx="857703" cy="48790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9C6316-1E86-C348-9E1E-A99FA83D13FD}"/>
                </a:ext>
              </a:extLst>
            </p:cNvPr>
            <p:cNvCxnSpPr>
              <a:cxnSpLocks/>
            </p:cNvCxnSpPr>
            <p:nvPr/>
          </p:nvCxnSpPr>
          <p:spPr>
            <a:xfrm>
              <a:off x="1296704" y="2008271"/>
              <a:ext cx="6886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92F4A6-2A71-A041-9E5A-B5B21F863341}"/>
              </a:ext>
            </a:extLst>
          </p:cNvPr>
          <p:cNvGrpSpPr/>
          <p:nvPr/>
        </p:nvGrpSpPr>
        <p:grpSpPr>
          <a:xfrm>
            <a:off x="898393" y="2940570"/>
            <a:ext cx="1553055" cy="716935"/>
            <a:chOff x="898393" y="2633148"/>
            <a:chExt cx="1553055" cy="7169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48188-C8D3-8F4B-9E78-9C1BC110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4513" y="2633148"/>
              <a:ext cx="716935" cy="71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DA5A91-CA4D-3847-914E-B327352E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393" y="2688699"/>
              <a:ext cx="650354" cy="6503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925E3-0396-EC42-BD0A-B975A2E196F0}"/>
                </a:ext>
              </a:extLst>
            </p:cNvPr>
            <p:cNvSpPr txBox="1"/>
            <p:nvPr/>
          </p:nvSpPr>
          <p:spPr>
            <a:xfrm>
              <a:off x="1499902" y="272148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A9CD08-DAB5-F04F-9AF1-8D0887067F0D}"/>
              </a:ext>
            </a:extLst>
          </p:cNvPr>
          <p:cNvGrpSpPr/>
          <p:nvPr/>
        </p:nvGrpSpPr>
        <p:grpSpPr>
          <a:xfrm>
            <a:off x="1185063" y="982127"/>
            <a:ext cx="979714" cy="748145"/>
            <a:chOff x="1190326" y="2165138"/>
            <a:chExt cx="9902437" cy="3580143"/>
          </a:xfrm>
        </p:grpSpPr>
        <p:sp>
          <p:nvSpPr>
            <p:cNvPr id="15" name="Snip Single Corner Rectangle 14">
              <a:extLst>
                <a:ext uri="{FF2B5EF4-FFF2-40B4-BE49-F238E27FC236}">
                  <a16:creationId xmlns:a16="http://schemas.microsoft.com/office/drawing/2014/main" id="{16BCDD1F-FA0D-4349-978A-357FE6F0AD0E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33423A-A2D5-3243-AC07-A6DA59557998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997C1C-30DF-3044-9F47-1B8C18D2597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A9039F-9930-9C44-B5AA-A92D43B90A8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3904" y="5896330"/>
            <a:ext cx="696789" cy="7440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6B9C39-5767-514B-BDCC-4B8875FD2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" y="-18661"/>
            <a:ext cx="857645" cy="8576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4C0D1D-50F5-914F-9D21-8F75B8BE07BA}"/>
              </a:ext>
            </a:extLst>
          </p:cNvPr>
          <p:cNvCxnSpPr>
            <a:cxnSpLocks/>
          </p:cNvCxnSpPr>
          <p:nvPr/>
        </p:nvCxnSpPr>
        <p:spPr>
          <a:xfrm>
            <a:off x="-382058" y="4792371"/>
            <a:ext cx="137434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47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nip Single Corner Rectangle 32">
            <a:extLst>
              <a:ext uri="{FF2B5EF4-FFF2-40B4-BE49-F238E27FC236}">
                <a16:creationId xmlns:a16="http://schemas.microsoft.com/office/drawing/2014/main" id="{5E519D2D-B6AA-8C42-9087-869A4DBFA5E6}"/>
              </a:ext>
            </a:extLst>
          </p:cNvPr>
          <p:cNvSpPr/>
          <p:nvPr/>
        </p:nvSpPr>
        <p:spPr>
          <a:xfrm>
            <a:off x="1371599" y="1385048"/>
            <a:ext cx="9480885" cy="4351014"/>
          </a:xfrm>
          <a:prstGeom prst="snip1Rect">
            <a:avLst>
              <a:gd name="adj" fmla="val 82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43000"/>
                  <a:alpha val="41000"/>
                </a:schemeClr>
              </a:gs>
              <a:gs pos="41000">
                <a:schemeClr val="accent1">
                  <a:lumMod val="60000"/>
                  <a:lumOff val="40000"/>
                  <a:shade val="67500"/>
                  <a:satMod val="115000"/>
                  <a:alpha val="52000"/>
                </a:schemeClr>
              </a:gs>
              <a:gs pos="84000">
                <a:schemeClr val="accent1">
                  <a:shade val="100000"/>
                  <a:satMod val="115000"/>
                  <a:alpha val="0"/>
                  <a:lumMod val="25000"/>
                  <a:lumOff val="75000"/>
                </a:schemeClr>
              </a:gs>
            </a:gsLst>
            <a:lin ang="19800000" scaled="0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BF02FE-B2A2-F645-B6A3-2DC8CFED72E7}"/>
              </a:ext>
            </a:extLst>
          </p:cNvPr>
          <p:cNvSpPr txBox="1"/>
          <p:nvPr/>
        </p:nvSpPr>
        <p:spPr>
          <a:xfrm>
            <a:off x="5300728" y="6121636"/>
            <a:ext cx="165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Unknown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D0215-3592-C949-B9AD-50D355C9E2D5}"/>
              </a:ext>
            </a:extLst>
          </p:cNvPr>
          <p:cNvSpPr txBox="1"/>
          <p:nvPr/>
        </p:nvSpPr>
        <p:spPr>
          <a:xfrm>
            <a:off x="1384128" y="513154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B4998"/>
                </a:solidFill>
              </a:rPr>
              <a:t>chaotic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845714-1399-494A-8C71-9E176AF72951}"/>
              </a:ext>
            </a:extLst>
          </p:cNvPr>
          <p:cNvSpPr txBox="1"/>
          <p:nvPr/>
        </p:nvSpPr>
        <p:spPr>
          <a:xfrm>
            <a:off x="9239856" y="1399407"/>
            <a:ext cx="1607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B4998"/>
                </a:solidFill>
              </a:rPr>
              <a:t>simple</a:t>
            </a:r>
            <a:endParaRPr lang="en-US" sz="3200" b="1" dirty="0">
              <a:solidFill>
                <a:srgbClr val="1B4998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C1820D-290F-A84B-A137-D49679BAF0CF}"/>
              </a:ext>
            </a:extLst>
          </p:cNvPr>
          <p:cNvSpPr txBox="1"/>
          <p:nvPr/>
        </p:nvSpPr>
        <p:spPr>
          <a:xfrm>
            <a:off x="3915634" y="3673011"/>
            <a:ext cx="1977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1B4998"/>
                </a:solidFill>
              </a:rPr>
              <a:t>complex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DA0640-6AB5-DE43-B2A3-5EAB7AFB9D2E}"/>
              </a:ext>
            </a:extLst>
          </p:cNvPr>
          <p:cNvSpPr txBox="1"/>
          <p:nvPr/>
        </p:nvSpPr>
        <p:spPr>
          <a:xfrm>
            <a:off x="6336931" y="2541202"/>
            <a:ext cx="2784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B4998"/>
                </a:solidFill>
              </a:rPr>
              <a:t>complicated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402094-73A2-0344-9B23-0E88167C9C5A}"/>
              </a:ext>
            </a:extLst>
          </p:cNvPr>
          <p:cNvSpPr txBox="1"/>
          <p:nvPr/>
        </p:nvSpPr>
        <p:spPr>
          <a:xfrm rot="16200000">
            <a:off x="10705104" y="3207607"/>
            <a:ext cx="149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Ordered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DC321E-4320-714B-9E00-990697316693}"/>
              </a:ext>
            </a:extLst>
          </p:cNvPr>
          <p:cNvSpPr txBox="1"/>
          <p:nvPr/>
        </p:nvSpPr>
        <p:spPr>
          <a:xfrm>
            <a:off x="5261368" y="570685"/>
            <a:ext cx="165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Known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0D423F-BCB3-7841-AB3A-511B4869F5BC}"/>
              </a:ext>
            </a:extLst>
          </p:cNvPr>
          <p:cNvSpPr txBox="1"/>
          <p:nvPr/>
        </p:nvSpPr>
        <p:spPr>
          <a:xfrm rot="16200000">
            <a:off x="-14585" y="3212101"/>
            <a:ext cx="165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Disordered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6607E3A-E2D4-8944-92C8-E84C0FB2D6DA}"/>
              </a:ext>
            </a:extLst>
          </p:cNvPr>
          <p:cNvSpPr txBox="1">
            <a:spLocks/>
          </p:cNvSpPr>
          <p:nvPr/>
        </p:nvSpPr>
        <p:spPr>
          <a:xfrm>
            <a:off x="838200" y="-3694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u="sng" dirty="0">
                <a:solidFill>
                  <a:srgbClr val="1B4998"/>
                </a:solidFill>
                <a:latin typeface="+mn-lt"/>
              </a:rPr>
              <a:t>Complexity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246CD2-3BD2-024B-8B56-B0F1A59FE7C7}"/>
              </a:ext>
            </a:extLst>
          </p:cNvPr>
          <p:cNvCxnSpPr>
            <a:cxnSpLocks/>
          </p:cNvCxnSpPr>
          <p:nvPr/>
        </p:nvCxnSpPr>
        <p:spPr>
          <a:xfrm>
            <a:off x="971550" y="3456187"/>
            <a:ext cx="10301288" cy="0"/>
          </a:xfrm>
          <a:prstGeom prst="straightConnector1">
            <a:avLst/>
          </a:prstGeom>
          <a:ln w="1270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2DC03D-16C5-B143-A0D0-CFD55A1E3B26}"/>
              </a:ext>
            </a:extLst>
          </p:cNvPr>
          <p:cNvCxnSpPr>
            <a:cxnSpLocks/>
          </p:cNvCxnSpPr>
          <p:nvPr/>
        </p:nvCxnSpPr>
        <p:spPr>
          <a:xfrm>
            <a:off x="6096000" y="969584"/>
            <a:ext cx="0" cy="5161172"/>
          </a:xfrm>
          <a:prstGeom prst="straightConnector1">
            <a:avLst/>
          </a:prstGeom>
          <a:ln w="1270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7E597D1-DABB-0948-8659-A31A16C6A7F0}"/>
              </a:ext>
            </a:extLst>
          </p:cNvPr>
          <p:cNvSpPr/>
          <p:nvPr/>
        </p:nvSpPr>
        <p:spPr>
          <a:xfrm>
            <a:off x="5311587" y="6548858"/>
            <a:ext cx="6871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Snowden &amp; Boone (2007)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0F6387-35AF-514F-A71E-9EE757C4F44D}"/>
              </a:ext>
            </a:extLst>
          </p:cNvPr>
          <p:cNvGrpSpPr/>
          <p:nvPr/>
        </p:nvGrpSpPr>
        <p:grpSpPr>
          <a:xfrm>
            <a:off x="0" y="0"/>
            <a:ext cx="979714" cy="748145"/>
            <a:chOff x="1190326" y="2165138"/>
            <a:chExt cx="9902437" cy="3580143"/>
          </a:xfrm>
        </p:grpSpPr>
        <p:sp>
          <p:nvSpPr>
            <p:cNvPr id="32" name="Snip Single Corner Rectangle 31">
              <a:extLst>
                <a:ext uri="{FF2B5EF4-FFF2-40B4-BE49-F238E27FC236}">
                  <a16:creationId xmlns:a16="http://schemas.microsoft.com/office/drawing/2014/main" id="{140F3051-BDEF-EB4E-9C14-C0D1C8EF0CF5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381D536-4777-0540-8BE5-4110280F8054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347B2B0-50A9-B949-8575-3206273C6FE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643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AA31-BF64-5A4D-A45C-51BD0AD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11165"/>
            <a:ext cx="10999839" cy="1325563"/>
          </a:xfrm>
        </p:spPr>
        <p:txBody>
          <a:bodyPr/>
          <a:lstStyle/>
          <a:p>
            <a:r>
              <a:rPr lang="en-US" b="1" u="sng" dirty="0">
                <a:solidFill>
                  <a:srgbClr val="1B4998"/>
                </a:solidFill>
                <a:latin typeface="+mn-lt"/>
              </a:rPr>
              <a:t>Professor D’s Challenge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625920-89BE-4744-836A-72C3B56A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2407" y="985077"/>
            <a:ext cx="2013227" cy="2013227"/>
          </a:xfrm>
          <a:prstGeom prst="rect">
            <a:avLst/>
          </a:prstGeom>
        </p:spPr>
      </p:pic>
      <p:sp>
        <p:nvSpPr>
          <p:cNvPr id="23" name="Rectangular Callout 22">
            <a:extLst>
              <a:ext uri="{FF2B5EF4-FFF2-40B4-BE49-F238E27FC236}">
                <a16:creationId xmlns:a16="http://schemas.microsoft.com/office/drawing/2014/main" id="{A844884E-9325-7B42-85C9-CD1B53CA2452}"/>
              </a:ext>
            </a:extLst>
          </p:cNvPr>
          <p:cNvSpPr/>
          <p:nvPr/>
        </p:nvSpPr>
        <p:spPr>
          <a:xfrm>
            <a:off x="2937165" y="1066799"/>
            <a:ext cx="9130144" cy="2563092"/>
          </a:xfrm>
          <a:prstGeom prst="wedgeRectCallout">
            <a:avLst>
              <a:gd name="adj1" fmla="val -58235"/>
              <a:gd name="adj2" fmla="val -316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biggest unsolved challenge this spring was Zoom discussions.  The tactics I would normally employ in a discussion class just did not work online.  Students were reluctant to participate – they neither asked questions on their own nor answered the questions I posed.  </a:t>
            </a: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E7D1A6-4F2C-F446-AC33-1580B760DE08}"/>
              </a:ext>
            </a:extLst>
          </p:cNvPr>
          <p:cNvSpPr txBox="1">
            <a:spLocks/>
          </p:cNvSpPr>
          <p:nvPr/>
        </p:nvSpPr>
        <p:spPr>
          <a:xfrm>
            <a:off x="2914650" y="4050085"/>
            <a:ext cx="9540586" cy="3157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700" b="1" dirty="0"/>
          </a:p>
          <a:p>
            <a:pPr marL="0" indent="0">
              <a:buNone/>
            </a:pPr>
            <a:r>
              <a:rPr lang="en-US" sz="4000" b="1" dirty="0"/>
              <a:t>What is the complexity of Professor D’s challenge?</a:t>
            </a:r>
            <a:endParaRPr lang="en-US" sz="600" b="1" dirty="0"/>
          </a:p>
          <a:p>
            <a:pPr marL="0" indent="0">
              <a:buNone/>
            </a:pPr>
            <a:r>
              <a:rPr lang="en-US" sz="4000" b="1" dirty="0">
                <a:solidFill>
                  <a:srgbClr val="1B4998"/>
                </a:solidFill>
                <a:sym typeface="Wingdings" pitchFamily="2" charset="2"/>
              </a:rPr>
              <a:t></a:t>
            </a:r>
            <a:r>
              <a:rPr lang="en-US" sz="4000" b="1" dirty="0">
                <a:solidFill>
                  <a:srgbClr val="1B4998"/>
                </a:solidFill>
              </a:rPr>
              <a:t>enter one option below in the chat:</a:t>
            </a:r>
            <a:endParaRPr lang="en-US" sz="4000" b="1" dirty="0"/>
          </a:p>
          <a:p>
            <a:pPr lvl="2"/>
            <a:r>
              <a:rPr lang="en-US" sz="3600" b="1" dirty="0">
                <a:solidFill>
                  <a:srgbClr val="1B4998"/>
                </a:solidFill>
              </a:rPr>
              <a:t>simple </a:t>
            </a:r>
            <a:r>
              <a:rPr lang="en-US" sz="2800" dirty="0">
                <a:solidFill>
                  <a:srgbClr val="1B4998"/>
                </a:solidFill>
              </a:rPr>
              <a:t>(or *simple)</a:t>
            </a:r>
          </a:p>
          <a:p>
            <a:pPr lvl="2"/>
            <a:r>
              <a:rPr lang="en-US" sz="3600" b="1" dirty="0">
                <a:solidFill>
                  <a:srgbClr val="1B4998"/>
                </a:solidFill>
              </a:rPr>
              <a:t>complicated </a:t>
            </a:r>
            <a:r>
              <a:rPr lang="en-US" sz="2800" dirty="0">
                <a:solidFill>
                  <a:srgbClr val="1B4998"/>
                </a:solidFill>
              </a:rPr>
              <a:t>(or *complicated)</a:t>
            </a:r>
            <a:endParaRPr lang="en-US" sz="2800" b="1" dirty="0">
              <a:solidFill>
                <a:srgbClr val="1B4998"/>
              </a:solidFill>
            </a:endParaRPr>
          </a:p>
          <a:p>
            <a:pPr lvl="2"/>
            <a:r>
              <a:rPr lang="en-US" sz="3600" b="1" dirty="0">
                <a:solidFill>
                  <a:srgbClr val="1B4998"/>
                </a:solidFill>
              </a:rPr>
              <a:t>complex </a:t>
            </a:r>
            <a:r>
              <a:rPr lang="en-US" sz="2800" dirty="0">
                <a:solidFill>
                  <a:srgbClr val="1B4998"/>
                </a:solidFill>
              </a:rPr>
              <a:t>(or *complex)</a:t>
            </a:r>
            <a:endParaRPr lang="en-US" sz="2800" b="1" dirty="0">
              <a:solidFill>
                <a:srgbClr val="1B4998"/>
              </a:solidFill>
            </a:endParaRPr>
          </a:p>
          <a:p>
            <a:pPr lvl="2"/>
            <a:r>
              <a:rPr lang="en-US" sz="3600" b="1" dirty="0">
                <a:solidFill>
                  <a:srgbClr val="1B4998"/>
                </a:solidFill>
              </a:rPr>
              <a:t>chaotic </a:t>
            </a:r>
            <a:r>
              <a:rPr lang="en-US" sz="2800" dirty="0">
                <a:solidFill>
                  <a:srgbClr val="1B4998"/>
                </a:solidFill>
              </a:rPr>
              <a:t>(or *chaotic)</a:t>
            </a:r>
          </a:p>
          <a:p>
            <a:pPr marL="457200" lvl="1" indent="0" algn="r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* indicates you are unavailable to elaborate              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B64F5-CECE-4349-B8FB-AD277AEF555D}"/>
              </a:ext>
            </a:extLst>
          </p:cNvPr>
          <p:cNvGrpSpPr/>
          <p:nvPr/>
        </p:nvGrpSpPr>
        <p:grpSpPr>
          <a:xfrm>
            <a:off x="313524" y="4146388"/>
            <a:ext cx="2115351" cy="1503898"/>
            <a:chOff x="1190326" y="2165138"/>
            <a:chExt cx="9902437" cy="3580143"/>
          </a:xfrm>
        </p:grpSpPr>
        <p:sp>
          <p:nvSpPr>
            <p:cNvPr id="7" name="Snip Single Corner Rectangle 6">
              <a:extLst>
                <a:ext uri="{FF2B5EF4-FFF2-40B4-BE49-F238E27FC236}">
                  <a16:creationId xmlns:a16="http://schemas.microsoft.com/office/drawing/2014/main" id="{69628D3C-3EFA-F14A-836B-487C7067F507}"/>
                </a:ext>
              </a:extLst>
            </p:cNvPr>
            <p:cNvSpPr/>
            <p:nvPr/>
          </p:nvSpPr>
          <p:spPr>
            <a:xfrm>
              <a:off x="1774950" y="2460046"/>
              <a:ext cx="8736938" cy="300331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C339979-4BDE-7142-98E8-E1ACE81DFC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6ABB882-F200-1D43-B684-A9F05DBBC5D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F02B11A-1B8D-C745-9ADC-1B796B67BA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7356" y="136661"/>
            <a:ext cx="716605" cy="9083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5F9D8A9-83A9-6B4D-8181-835870AB4370}"/>
              </a:ext>
            </a:extLst>
          </p:cNvPr>
          <p:cNvGrpSpPr/>
          <p:nvPr/>
        </p:nvGrpSpPr>
        <p:grpSpPr>
          <a:xfrm>
            <a:off x="0" y="0"/>
            <a:ext cx="979714" cy="748145"/>
            <a:chOff x="1190326" y="2165138"/>
            <a:chExt cx="9902437" cy="3580143"/>
          </a:xfrm>
        </p:grpSpPr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9D6FCB67-CDD1-DD40-912C-5AB9CA3B0063}"/>
                </a:ext>
              </a:extLst>
            </p:cNvPr>
            <p:cNvSpPr/>
            <p:nvPr/>
          </p:nvSpPr>
          <p:spPr>
            <a:xfrm>
              <a:off x="2504865" y="2806676"/>
              <a:ext cx="7234657" cy="2298855"/>
            </a:xfrm>
            <a:prstGeom prst="snip1Rect">
              <a:avLst>
                <a:gd name="adj" fmla="val 82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lumMod val="43000"/>
                    <a:alpha val="41000"/>
                  </a:schemeClr>
                </a:gs>
                <a:gs pos="41000">
                  <a:schemeClr val="accent1">
                    <a:lumMod val="60000"/>
                    <a:lumOff val="40000"/>
                    <a:shade val="67500"/>
                    <a:satMod val="115000"/>
                    <a:alpha val="52000"/>
                  </a:schemeClr>
                </a:gs>
                <a:gs pos="84000">
                  <a:schemeClr val="accent1">
                    <a:shade val="100000"/>
                    <a:satMod val="115000"/>
                    <a:alpha val="0"/>
                    <a:lumMod val="25000"/>
                    <a:lumOff val="75000"/>
                  </a:schemeClr>
                </a:gs>
              </a:gsLst>
              <a:lin ang="19800000" scaled="0"/>
              <a:tileRect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AEE3CE3-E283-B243-A049-72E8743D5381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26" y="4020963"/>
              <a:ext cx="99024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768C605-8658-184F-B4D4-69321AB4EF9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165138"/>
              <a:ext cx="0" cy="35801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73ED910-E31F-4345-886E-66CAA0E4F65A}"/>
              </a:ext>
            </a:extLst>
          </p:cNvPr>
          <p:cNvSpPr/>
          <p:nvPr/>
        </p:nvSpPr>
        <p:spPr>
          <a:xfrm>
            <a:off x="9509761" y="4699314"/>
            <a:ext cx="268224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2% = simple</a:t>
            </a:r>
          </a:p>
          <a:p>
            <a:r>
              <a:rPr lang="en-US" sz="1400" dirty="0"/>
              <a:t>71% = complicated</a:t>
            </a:r>
          </a:p>
          <a:p>
            <a:r>
              <a:rPr lang="en-US" sz="1400" dirty="0"/>
              <a:t>27% = complex</a:t>
            </a:r>
          </a:p>
          <a:p>
            <a:r>
              <a:rPr lang="en-US" sz="1400" dirty="0"/>
              <a:t>0% = chaotic</a:t>
            </a:r>
          </a:p>
          <a:p>
            <a:endParaRPr lang="en-US" sz="1400" dirty="0"/>
          </a:p>
          <a:p>
            <a:r>
              <a:rPr lang="en-US" sz="1400" dirty="0"/>
              <a:t>40% of responses used *</a:t>
            </a:r>
          </a:p>
        </p:txBody>
      </p:sp>
    </p:spTree>
    <p:extLst>
      <p:ext uri="{BB962C8B-B14F-4D97-AF65-F5344CB8AC3E}">
        <p14:creationId xmlns:p14="http://schemas.microsoft.com/office/powerpoint/2010/main" val="251675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78D7446658246AC400719AE4CF995" ma:contentTypeVersion="12" ma:contentTypeDescription="Create a new document." ma:contentTypeScope="" ma:versionID="659af0db87a013ff19a309d540f35e68">
  <xsd:schema xmlns:xsd="http://www.w3.org/2001/XMLSchema" xmlns:xs="http://www.w3.org/2001/XMLSchema" xmlns:p="http://schemas.microsoft.com/office/2006/metadata/properties" xmlns:ns2="6b05f372-6734-42fd-a00a-1c04223eba4d" xmlns:ns3="14ef9fcd-6c9f-4a48-9c40-7864aaf70f38" targetNamespace="http://schemas.microsoft.com/office/2006/metadata/properties" ma:root="true" ma:fieldsID="f24dc5797d29fbef8fb1de2ce3777bf0" ns2:_="" ns3:_="">
    <xsd:import namespace="6b05f372-6734-42fd-a00a-1c04223eba4d"/>
    <xsd:import namespace="14ef9fcd-6c9f-4a48-9c40-7864aaf70f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5f372-6734-42fd-a00a-1c04223eb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f9fcd-6c9f-4a48-9c40-7864aaf70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1BCB29-E299-4563-9DBA-7054EB269254}"/>
</file>

<file path=customXml/itemProps2.xml><?xml version="1.0" encoding="utf-8"?>
<ds:datastoreItem xmlns:ds="http://schemas.openxmlformats.org/officeDocument/2006/customXml" ds:itemID="{DE8854B8-0339-482E-9DA4-7F306EFE3ECD}"/>
</file>

<file path=customXml/itemProps3.xml><?xml version="1.0" encoding="utf-8"?>
<ds:datastoreItem xmlns:ds="http://schemas.openxmlformats.org/officeDocument/2006/customXml" ds:itemID="{4E8AEF44-ED4F-4702-99CF-83B49F0B7E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3507</TotalTime>
  <Words>3674</Words>
  <Application>Microsoft Macintosh PowerPoint</Application>
  <PresentationFormat>Widescreen</PresentationFormat>
  <Paragraphs>577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-webkit-standard</vt:lpstr>
      <vt:lpstr>Arial</vt:lpstr>
      <vt:lpstr>Calibri</vt:lpstr>
      <vt:lpstr>Calibri Light</vt:lpstr>
      <vt:lpstr>Office Theme</vt:lpstr>
      <vt:lpstr>Making Learner-Centered and Inclusive Pedagogical Choices for an Unpredictable Fall Term</vt:lpstr>
      <vt:lpstr>Introductions &amp; Information</vt:lpstr>
      <vt:lpstr>Welcome</vt:lpstr>
      <vt:lpstr>When I think about teaching this fall,  I feel __________________________.</vt:lpstr>
      <vt:lpstr>When I think about teaching this fall,  I feel __________________________.</vt:lpstr>
      <vt:lpstr>PowerPoint Presentation</vt:lpstr>
      <vt:lpstr>Plan for Today</vt:lpstr>
      <vt:lpstr>PowerPoint Presentation</vt:lpstr>
      <vt:lpstr>Professor D’s Challenge</vt:lpstr>
      <vt:lpstr>Reframing</vt:lpstr>
      <vt:lpstr>Frames Shape Responses</vt:lpstr>
      <vt:lpstr>Frames Shape Responses</vt:lpstr>
      <vt:lpstr>PowerPoint Presentation</vt:lpstr>
      <vt:lpstr>PowerPoint Presentation</vt:lpstr>
      <vt:lpstr>Professor D’s Challenge</vt:lpstr>
      <vt:lpstr>Inclusive Teaching</vt:lpstr>
      <vt:lpstr>Inclusive Teaching</vt:lpstr>
      <vt:lpstr>Inclusive Teaching</vt:lpstr>
      <vt:lpstr>Inclusive Teaching</vt:lpstr>
      <vt:lpstr>Learner-Centered Teaching</vt:lpstr>
      <vt:lpstr>Learner-Centered Teaching</vt:lpstr>
      <vt:lpstr>Learner-Centered Teaching</vt:lpstr>
      <vt:lpstr>Learner-Centered Teaching</vt:lpstr>
      <vt:lpstr>Learner-Centered Teaching</vt:lpstr>
      <vt:lpstr>Learner-Centered Teaching</vt:lpstr>
      <vt:lpstr>Teaching Challenge Cases</vt:lpstr>
      <vt:lpstr>Reflecting on Your Challenges</vt:lpstr>
      <vt:lpstr>Reflecting on Your Challenge</vt:lpstr>
      <vt:lpstr>Summary</vt:lpstr>
      <vt:lpstr>Thank You</vt:lpstr>
      <vt:lpstr>Appendix</vt:lpstr>
      <vt:lpstr>Challenge Complexity</vt:lpstr>
      <vt:lpstr>PowerPoint Presentation</vt:lpstr>
      <vt:lpstr>Inclusive Teaching Resources</vt:lpstr>
      <vt:lpstr>Reframing Resources</vt:lpstr>
      <vt:lpstr>Learner-Centered Teaching Principles &amp;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Andersen</dc:creator>
  <cp:lastModifiedBy>Lom, Barbara</cp:lastModifiedBy>
  <cp:revision>536</cp:revision>
  <cp:lastPrinted>2020-06-29T03:58:07Z</cp:lastPrinted>
  <dcterms:created xsi:type="dcterms:W3CDTF">2020-06-22T19:08:45Z</dcterms:created>
  <dcterms:modified xsi:type="dcterms:W3CDTF">2020-06-30T00:47:44Z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0x01010098778D7446658246AC400719AE4CF995</vt:lpwstr>
  </property>
</Properties>
</file>